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4" r:id="rId2"/>
    <p:sldMasterId id="2147483700" r:id="rId3"/>
    <p:sldMasterId id="2147483726" r:id="rId4"/>
  </p:sldMasterIdLst>
  <p:notesMasterIdLst>
    <p:notesMasterId r:id="rId18"/>
  </p:notesMasterIdLst>
  <p:handoutMasterIdLst>
    <p:handoutMasterId r:id="rId19"/>
  </p:handoutMasterIdLst>
  <p:sldIdLst>
    <p:sldId id="317" r:id="rId5"/>
    <p:sldId id="336" r:id="rId6"/>
    <p:sldId id="354" r:id="rId7"/>
    <p:sldId id="332" r:id="rId8"/>
    <p:sldId id="353" r:id="rId9"/>
    <p:sldId id="364" r:id="rId10"/>
    <p:sldId id="363" r:id="rId11"/>
    <p:sldId id="365" r:id="rId12"/>
    <p:sldId id="366" r:id="rId13"/>
    <p:sldId id="367" r:id="rId14"/>
    <p:sldId id="347" r:id="rId15"/>
    <p:sldId id="360" r:id="rId16"/>
    <p:sldId id="282" r:id="rId17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logh Attil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0" autoAdjust="0"/>
    <p:restoredTop sz="94548" autoAdjust="0"/>
  </p:normalViewPr>
  <p:slideViewPr>
    <p:cSldViewPr>
      <p:cViewPr varScale="1">
        <p:scale>
          <a:sx n="66" d="100"/>
          <a:sy n="66" d="100"/>
        </p:scale>
        <p:origin x="109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8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gvvrcommon10\gvvrcommon10\lun11\ME_AVAT\&#193;T_titk&#225;rs&#225;g\&#193;T%20szakmai\VP\VP_tervezett_forr&#225;sok_grafikon_201504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28139250902619E-2"/>
          <c:y val="0"/>
          <c:w val="0.44530597336314648"/>
          <c:h val="1"/>
        </c:manualLayout>
      </c:layout>
      <c:pie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1"/>
            <c:bubble3D val="0"/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'grafikon pptbe'!$A$3:$A$13</c:f>
              <c:strCache>
                <c:ptCount val="11"/>
                <c:pt idx="0">
                  <c:v>Beruházás tárgyi eszközökbe</c:v>
                </c:pt>
                <c:pt idx="1">
                  <c:v>AKG + öko. gazd.</c:v>
                </c:pt>
                <c:pt idx="2">
                  <c:v>Alapvető szolg. és falumegújítás</c:v>
                </c:pt>
                <c:pt idx="3">
                  <c:v>Natura 2000 + THÉT</c:v>
                </c:pt>
                <c:pt idx="4">
                  <c:v>Erdőterületek fejlesztése, megújítása, védelme</c:v>
                </c:pt>
                <c:pt idx="5">
                  <c:v>Helyi fejlesztés CLLD</c:v>
                </c:pt>
                <c:pt idx="6">
                  <c:v>Állatjólét</c:v>
                </c:pt>
                <c:pt idx="7">
                  <c:v>Technikai segítségnyújtás</c:v>
                </c:pt>
                <c:pt idx="8">
                  <c:v>Kockázatkezelés</c:v>
                </c:pt>
                <c:pt idx="9">
                  <c:v>Termelői csoportok</c:v>
                </c:pt>
                <c:pt idx="10">
                  <c:v>Egyéb: szakképzés, szaktanácsadás, együttműködés, minőségi rendszerek, determináció</c:v>
                </c:pt>
              </c:strCache>
            </c:strRef>
          </c:cat>
          <c:val>
            <c:numRef>
              <c:f>'grafikon pptbe'!$B$3:$B$13</c:f>
              <c:numCache>
                <c:formatCode>#,##0</c:formatCode>
                <c:ptCount val="11"/>
                <c:pt idx="0">
                  <c:v>1828066429.3333335</c:v>
                </c:pt>
                <c:pt idx="1">
                  <c:v>845799232</c:v>
                </c:pt>
                <c:pt idx="2">
                  <c:v>278847891</c:v>
                </c:pt>
                <c:pt idx="3">
                  <c:v>241933204</c:v>
                </c:pt>
                <c:pt idx="4">
                  <c:v>206340856</c:v>
                </c:pt>
                <c:pt idx="5">
                  <c:v>191783851</c:v>
                </c:pt>
                <c:pt idx="6">
                  <c:v>117793592</c:v>
                </c:pt>
                <c:pt idx="7">
                  <c:v>96865821</c:v>
                </c:pt>
                <c:pt idx="8">
                  <c:v>95312975</c:v>
                </c:pt>
                <c:pt idx="9">
                  <c:v>84143082</c:v>
                </c:pt>
                <c:pt idx="10">
                  <c:v>187103020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39051216531496"/>
          <c:y val="0"/>
          <c:w val="0.43641105094603017"/>
          <c:h val="0.97263503056642775"/>
        </c:manualLayout>
      </c:layout>
      <c:overlay val="0"/>
      <c:txPr>
        <a:bodyPr/>
        <a:lstStyle/>
        <a:p>
          <a:pPr>
            <a:defRPr sz="1200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2DEFD-8301-4D6F-BD3F-1E17D08F13AC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0CDD2-D0B3-4C06-83E3-11F5FA0107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5590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7F1C-BC7C-4EB9-8D52-63EE6C50CE5C}" type="datetimeFigureOut">
              <a:rPr lang="hu-HU" smtClean="0"/>
              <a:t>2015.10.08.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6B8AA-5026-4381-B20F-C6D6684B2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856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altLang="hu-HU" smtClean="0"/>
          </a:p>
        </p:txBody>
      </p:sp>
      <p:sp>
        <p:nvSpPr>
          <p:cNvPr id="3584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44F693A-C51A-4240-8762-800AC0DC56C1}" type="slidenum">
              <a:rPr lang="hu-HU" altLang="hu-HU" smtClean="0">
                <a:latin typeface="Calibri" pitchFamily="34" charset="0"/>
              </a:rPr>
              <a:pPr/>
              <a:t>2</a:t>
            </a:fld>
            <a:endParaRPr lang="hu-HU" altLang="hu-H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5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6B8AA-5026-4381-B20F-C6D6684B2A75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764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4E36-9F3D-4C3C-8F8A-D3C3C9F04CC6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349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hu-HU" sz="2000" smtClean="0">
                <a:solidFill>
                  <a:srgbClr val="0F5494"/>
                </a:solidFill>
              </a:defRPr>
            </a:lvl1pPr>
            <a:lvl2pPr>
              <a:defRPr lang="hu-HU" sz="1800" smtClean="0"/>
            </a:lvl2pPr>
            <a:lvl3pPr>
              <a:defRPr lang="hu-HU" sz="1600" smtClean="0"/>
            </a:lvl3pPr>
            <a:lvl4pPr>
              <a:defRPr lang="hu-HU" sz="1400" smtClean="0">
                <a:latin typeface="Arial" pitchFamily="34" charset="0"/>
              </a:defRPr>
            </a:lvl4pPr>
            <a:lvl5pPr>
              <a:defRPr lang="hu-HU" sz="1200">
                <a:latin typeface="Arial" pitchFamily="34" charset="0"/>
              </a:defRPr>
            </a:lvl5pPr>
          </a:lstStyle>
          <a:p>
            <a:pPr marL="0" lvl="0" eaLnBrk="0" fontAlgn="base" hangingPunct="0">
              <a:spcAft>
                <a:spcPct val="0"/>
              </a:spcAft>
              <a:buClr>
                <a:srgbClr val="0F5494"/>
              </a:buClr>
              <a:buSzPct val="120000"/>
            </a:pPr>
            <a:r>
              <a:rPr lang="hu-HU" dirty="0" smtClean="0"/>
              <a:t>Mintaszöveg szerkesztése</a:t>
            </a:r>
          </a:p>
          <a:p>
            <a:pPr marL="830263" lvl="1" indent="-293688" eaLnBrk="0" fontAlgn="base" hangingPunct="0">
              <a:spcAft>
                <a:spcPct val="0"/>
              </a:spcAft>
              <a:buClr>
                <a:srgbClr val="42A62A"/>
              </a:buClr>
              <a:buFont typeface="Symbol" pitchFamily="18" charset="2"/>
              <a:buChar char="-"/>
            </a:pPr>
            <a:r>
              <a:rPr lang="hu-HU" dirty="0" smtClean="0"/>
              <a:t>Második szint</a:t>
            </a:r>
          </a:p>
          <a:p>
            <a:pPr marL="1238250" lvl="2" eaLnBrk="0" fontAlgn="base" hangingPunct="0">
              <a:spcAft>
                <a:spcPct val="0"/>
              </a:spcAft>
              <a:buClr>
                <a:srgbClr val="0F5494"/>
              </a:buClr>
              <a:buFontTx/>
              <a:buChar char="-"/>
            </a:pPr>
            <a:r>
              <a:rPr lang="hu-HU" dirty="0" smtClean="0"/>
              <a:t>Harmadik szint</a:t>
            </a:r>
          </a:p>
          <a:p>
            <a:pPr lvl="3" eaLnBrk="0" fontAlgn="base" hangingPunct="0">
              <a:spcAft>
                <a:spcPct val="0"/>
              </a:spcAft>
            </a:pPr>
            <a:r>
              <a:rPr lang="hu-HU" dirty="0" smtClean="0"/>
              <a:t>Negyedik szint</a:t>
            </a:r>
          </a:p>
          <a:p>
            <a:pPr lvl="4" eaLnBrk="0" fontAlgn="base" hangingPunct="0">
              <a:spcAft>
                <a:spcPct val="0"/>
              </a:spcAft>
            </a:pPr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0E18-E975-4860-B6FA-C600022330E8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0BD4F97-0E07-4AEF-BA0E-B24A469D89B7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44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619B-54B5-4718-B2EA-D551D297FBC5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0973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sz="1800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A66C-DA17-46C1-8C0A-A22ABC222F71}" type="datetime1">
              <a:rPr lang="hu-HU" smtClean="0"/>
              <a:t>2015.10.08.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162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780927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780927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76A9-6483-40E5-A459-99C33BBEE938}" type="datetime1">
              <a:rPr lang="hu-HU" smtClean="0"/>
              <a:t>2015.10.08.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3069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8CC1-7704-41B7-8106-79D341C3909E}" type="datetime1">
              <a:rPr lang="hu-HU" smtClean="0"/>
              <a:t>2015.10.08.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7025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D0F63-E912-4487-9D62-8742843A75F1}" type="datetime1">
              <a:rPr lang="hu-HU" smtClean="0"/>
              <a:t>2015.10.08.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0040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80120"/>
          </a:xfrm>
        </p:spPr>
        <p:txBody>
          <a:bodyPr anchor="b"/>
          <a:lstStyle>
            <a:lvl1pPr algn="l"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3664-D0C4-4259-A79C-54EA7EFD7A2E}" type="datetime1">
              <a:rPr lang="hu-HU" smtClean="0"/>
              <a:t>2015.10.08.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7873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947-C156-45AB-AA13-4DC3ACD3151F}" type="datetime1">
              <a:rPr lang="hu-HU" smtClean="0"/>
              <a:t>2015.10.08.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7051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400"/>
            </a:lvl1pPr>
            <a:lvl5pPr>
              <a:defRPr sz="160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9EE0-A209-43BD-93D2-9F384FA79BE5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2981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>
            <a:lvl1pPr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vert" lIns="91440" tIns="45720" rIns="91440" bIns="45720" rtlCol="0">
            <a:normAutofit/>
          </a:bodyPr>
          <a:lstStyle>
            <a:lvl1pPr>
              <a:defRPr lang="hu-HU" sz="2400" smtClean="0"/>
            </a:lvl1pPr>
            <a:lvl2pPr>
              <a:defRPr lang="hu-HU" sz="2400" smtClean="0"/>
            </a:lvl2pPr>
            <a:lvl3pPr>
              <a:defRPr lang="hu-HU" sz="2000" smtClean="0"/>
            </a:lvl3pPr>
            <a:lvl4pPr>
              <a:defRPr lang="hu-HU" smtClean="0"/>
            </a:lvl4pPr>
            <a:lvl5pPr>
              <a:defRPr lang="hu-HU"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3E6B-F64E-4916-90B6-96AF967D5FA3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4886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  <a:effectLst/>
          <a:extLst/>
        </p:spPr>
        <p:txBody>
          <a:bodyPr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A7E33-6FBB-4B81-9942-6A2CCB51412F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88CC3-476D-4AA1-BF7C-1D96CF57348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52180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/>
        </p:spPr>
        <p:txBody>
          <a:bodyPr/>
          <a:lstStyle>
            <a:lvl1pPr>
              <a:defRPr lang="hu-HU" sz="2000" smtClean="0">
                <a:solidFill>
                  <a:srgbClr val="0F5494"/>
                </a:solidFill>
              </a:defRPr>
            </a:lvl1pPr>
            <a:lvl2pPr>
              <a:defRPr lang="hu-HU" sz="1800" smtClean="0"/>
            </a:lvl2pPr>
            <a:lvl3pPr>
              <a:defRPr lang="hu-HU" sz="1600" smtClean="0"/>
            </a:lvl3pPr>
            <a:lvl4pPr>
              <a:defRPr lang="hu-HU" sz="1400" smtClean="0">
                <a:latin typeface="Arial" pitchFamily="34" charset="0"/>
              </a:defRPr>
            </a:lvl4pPr>
            <a:lvl5pPr>
              <a:defRPr lang="hu-HU" sz="1200">
                <a:latin typeface="Arial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B0A0D-1DC9-4237-8C35-F7781EC4D78A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fld id="{5C14408A-C1A0-4B0F-A813-1B704FFCDE2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17092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>
            <a:noFill/>
          </a:ln>
          <a:effectLst/>
          <a:extLst/>
        </p:spPr>
        <p:txBody>
          <a:bodyPr rtlCol="0"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5F774-A272-481E-B714-989C5AF63866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7C9D3-8061-40D7-8728-C272DE2239F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96257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sz="1800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79D60-F554-439F-9668-F65C172FF5C7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82677-A455-4197-889E-6F711533143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84038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780927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780927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3C7A5-27EB-4D28-A67A-CCB27B87FE5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6DCFA-3E60-4EA3-AF05-45F3A287465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5253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CE686-169F-4FBC-AD14-94D292B9652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6DD1-6CC0-44BB-9D24-D68C4E1FF5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80701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0FE-839C-4C74-BD3B-22EAB64D56D0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0B02A-6F31-4762-8C46-80ED4EC0E0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22525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80120"/>
          </a:xfrm>
        </p:spPr>
        <p:txBody>
          <a:bodyPr anchor="b"/>
          <a:lstStyle>
            <a:lvl1pPr algn="l"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27462-EFF3-4E2C-B0C0-263FAF464301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8BF81-E833-43D5-A1B3-07583CCF786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08935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7FCF8-3876-4455-A73E-B97A692F9F8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906E3-38D1-40B4-83AD-489D80FA2CE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35430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400"/>
            </a:lvl1pPr>
            <a:lvl5pPr>
              <a:defRPr sz="160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F209-6270-4EBA-B502-BB4D842EDF7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47BF-9DAE-4FE8-9EE8-A4F9195F74E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31312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>
            <a:lvl1pPr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vert" rtlCol="0">
            <a:normAutofit/>
          </a:bodyPr>
          <a:lstStyle>
            <a:lvl1pPr>
              <a:defRPr lang="hu-HU" sz="2400" smtClean="0"/>
            </a:lvl1pPr>
            <a:lvl2pPr>
              <a:defRPr lang="hu-HU" sz="2400" smtClean="0"/>
            </a:lvl2pPr>
            <a:lvl3pPr>
              <a:defRPr lang="hu-HU" sz="2000" smtClean="0"/>
            </a:lvl3pPr>
            <a:lvl4pPr>
              <a:defRPr lang="hu-HU" smtClean="0"/>
            </a:lvl4pPr>
            <a:lvl5pPr>
              <a:defRPr lang="hu-HU"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B876-FE9B-4535-A67F-1C7C3D9E9412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CB7BA-96A1-4DC1-8AC5-395FB0A8469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66390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06BB-324F-4DBA-837D-A97DB8B4A59D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1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  <a:effectLst/>
          <a:extLst/>
        </p:spPr>
        <p:txBody>
          <a:bodyPr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A7E33-6FBB-4B81-9942-6A2CCB51412F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88CC3-476D-4AA1-BF7C-1D96CF57348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293365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/>
        </p:spPr>
        <p:txBody>
          <a:bodyPr/>
          <a:lstStyle>
            <a:lvl1pPr>
              <a:defRPr lang="hu-HU" sz="2000" smtClean="0">
                <a:solidFill>
                  <a:srgbClr val="0F5494"/>
                </a:solidFill>
              </a:defRPr>
            </a:lvl1pPr>
            <a:lvl2pPr>
              <a:defRPr lang="hu-HU" sz="1800" smtClean="0"/>
            </a:lvl2pPr>
            <a:lvl3pPr>
              <a:defRPr lang="hu-HU" sz="1600" smtClean="0"/>
            </a:lvl3pPr>
            <a:lvl4pPr>
              <a:defRPr lang="hu-HU" sz="1400" smtClean="0">
                <a:latin typeface="Arial" pitchFamily="34" charset="0"/>
              </a:defRPr>
            </a:lvl4pPr>
            <a:lvl5pPr>
              <a:defRPr lang="hu-HU" sz="1200">
                <a:latin typeface="Arial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B0A0D-1DC9-4237-8C35-F7781EC4D78A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fld id="{5C14408A-C1A0-4B0F-A813-1B704FFCDE2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18625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>
            <a:noFill/>
          </a:ln>
          <a:effectLst/>
          <a:extLst/>
        </p:spPr>
        <p:txBody>
          <a:bodyPr rtlCol="0"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5F774-A272-481E-B714-989C5AF63866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7C9D3-8061-40D7-8728-C272DE2239F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1680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sz="1800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79D60-F554-439F-9668-F65C172FF5C7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82677-A455-4197-889E-6F711533143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83867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780927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780927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3C7A5-27EB-4D28-A67A-CCB27B87FE5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6DCFA-3E60-4EA3-AF05-45F3A287465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7958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CE686-169F-4FBC-AD14-94D292B9652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6DD1-6CC0-44BB-9D24-D68C4E1FF5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195833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0FE-839C-4C74-BD3B-22EAB64D56D0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0B02A-6F31-4762-8C46-80ED4EC0E0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301601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80120"/>
          </a:xfrm>
        </p:spPr>
        <p:txBody>
          <a:bodyPr anchor="b"/>
          <a:lstStyle>
            <a:lvl1pPr algn="l"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27462-EFF3-4E2C-B0C0-263FAF464301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8BF81-E833-43D5-A1B3-07583CCF786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95040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7FCF8-3876-4455-A73E-B97A692F9F8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906E3-38D1-40B4-83AD-489D80FA2CE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05870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400"/>
            </a:lvl1pPr>
            <a:lvl5pPr>
              <a:defRPr sz="160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F209-6270-4EBA-B502-BB4D842EDF7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47BF-9DAE-4FE8-9EE8-A4F9195F74E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67496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>
            <a:lvl1pPr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vert" rtlCol="0">
            <a:normAutofit/>
          </a:bodyPr>
          <a:lstStyle>
            <a:lvl1pPr>
              <a:defRPr lang="hu-HU" sz="2400" smtClean="0"/>
            </a:lvl1pPr>
            <a:lvl2pPr>
              <a:defRPr lang="hu-HU" sz="2400" smtClean="0"/>
            </a:lvl2pPr>
            <a:lvl3pPr>
              <a:defRPr lang="hu-HU" sz="2000" smtClean="0"/>
            </a:lvl3pPr>
            <a:lvl4pPr>
              <a:defRPr lang="hu-HU" smtClean="0"/>
            </a:lvl4pPr>
            <a:lvl5pPr>
              <a:defRPr lang="hu-HU"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B876-FE9B-4535-A67F-1C7C3D9E9412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CB7BA-96A1-4DC1-8AC5-395FB0A8469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832940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06BB-324F-4DBA-837D-A97DB8B4A59D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608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  <a:effectLst/>
          <a:extLst/>
        </p:spPr>
        <p:txBody>
          <a:bodyPr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A7E33-6FBB-4B81-9942-6A2CCB51412F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88CC3-476D-4AA1-BF7C-1D96CF57348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588322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ffectLst/>
          <a:extLst/>
        </p:spPr>
        <p:txBody>
          <a:bodyPr/>
          <a:lstStyle>
            <a:lvl1pPr>
              <a:defRPr lang="hu-HU" sz="2000" smtClean="0">
                <a:solidFill>
                  <a:srgbClr val="0F5494"/>
                </a:solidFill>
              </a:defRPr>
            </a:lvl1pPr>
            <a:lvl2pPr>
              <a:defRPr lang="hu-HU" sz="1800" smtClean="0"/>
            </a:lvl2pPr>
            <a:lvl3pPr>
              <a:defRPr lang="hu-HU" sz="1600" smtClean="0"/>
            </a:lvl3pPr>
            <a:lvl4pPr>
              <a:defRPr lang="hu-HU" sz="1400" smtClean="0">
                <a:latin typeface="Arial" pitchFamily="34" charset="0"/>
              </a:defRPr>
            </a:lvl4pPr>
            <a:lvl5pPr>
              <a:defRPr lang="hu-HU" sz="1200">
                <a:latin typeface="Arial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B0A0D-1DC9-4237-8C35-F7781EC4D78A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fld id="{5C14408A-C1A0-4B0F-A813-1B704FFCDE2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63913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>
            <a:noFill/>
          </a:ln>
          <a:effectLst/>
          <a:extLst/>
        </p:spPr>
        <p:txBody>
          <a:bodyPr rtlCol="0">
            <a:normAutofit/>
          </a:bodyPr>
          <a:lstStyle>
            <a:lvl1pPr>
              <a:defRPr lang="hu-HU" sz="3600" b="1">
                <a:solidFill>
                  <a:srgbClr val="009999"/>
                </a:solidFill>
              </a:defRPr>
            </a:lvl1pPr>
          </a:lstStyle>
          <a:p>
            <a:pPr lvl="0"/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5F774-A272-481E-B714-989C5AF63866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7C9D3-8061-40D7-8728-C272DE2239F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408885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sz="1800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 rtlCol="0">
            <a:normAutofit/>
          </a:bodyPr>
          <a:lstStyle>
            <a:lvl1pPr>
              <a:defRPr lang="hu-HU" sz="2400" dirty="0" smtClean="0"/>
            </a:lvl1pPr>
            <a:lvl2pPr>
              <a:defRPr lang="hu-HU" sz="2400" dirty="0" smtClean="0"/>
            </a:lvl2pPr>
            <a:lvl3pPr>
              <a:defRPr lang="hu-HU" sz="2000" dirty="0" smtClean="0"/>
            </a:lvl3pPr>
            <a:lvl4pPr>
              <a:defRPr lang="hu-HU" dirty="0" smtClean="0"/>
            </a:lvl4pPr>
            <a:lvl5pPr>
              <a:defRPr lang="hu-HU" sz="1600" dirty="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79D60-F554-439F-9668-F65C172FF5C7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82677-A455-4197-889E-6F711533143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803395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7544" y="213285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780927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4008" y="213285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780927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3C7A5-27EB-4D28-A67A-CCB27B87FE5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6DCFA-3E60-4EA3-AF05-45F3A287465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97347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 sz="3600" b="1" kern="1200" smtClean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CE686-169F-4FBC-AD14-94D292B9652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C6DD1-6CC0-44BB-9D24-D68C4E1FF5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031363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0FE-839C-4C74-BD3B-22EAB64D56D0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0B02A-6F31-4762-8C46-80ED4EC0E0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803968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80120"/>
          </a:xfrm>
        </p:spPr>
        <p:txBody>
          <a:bodyPr anchor="b"/>
          <a:lstStyle>
            <a:lvl1pPr algn="l"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lang="hu-H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27462-EFF3-4E2C-B0C0-263FAF464301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8BF81-E833-43D5-A1B3-07583CCF786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709549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7FCF8-3876-4455-A73E-B97A692F9F8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906E3-38D1-40B4-83AD-489D80FA2CE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871394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400"/>
            </a:lvl1pPr>
            <a:lvl5pPr>
              <a:defRPr sz="1600"/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F209-6270-4EBA-B502-BB4D842EDF7E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47BF-9DAE-4FE8-9EE8-A4F9195F74E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179304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>
            <a:lvl1pPr>
              <a:defRPr lang="hu-HU" sz="3200" b="1" kern="1200" dirty="0">
                <a:solidFill>
                  <a:srgbClr val="0099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vert" rtlCol="0">
            <a:normAutofit/>
          </a:bodyPr>
          <a:lstStyle>
            <a:lvl1pPr>
              <a:defRPr lang="hu-HU" sz="2400" smtClean="0"/>
            </a:lvl1pPr>
            <a:lvl2pPr>
              <a:defRPr lang="hu-HU" sz="2400" smtClean="0"/>
            </a:lvl2pPr>
            <a:lvl3pPr>
              <a:defRPr lang="hu-HU" sz="2000" smtClean="0"/>
            </a:lvl3pPr>
            <a:lvl4pPr>
              <a:defRPr lang="hu-HU" smtClean="0"/>
            </a:lvl4pPr>
            <a:lvl5pPr>
              <a:defRPr lang="hu-HU"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1B876-FE9B-4535-A67F-1C7C3D9E9412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CB7BA-96A1-4DC1-8AC5-395FB0A8469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558928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06BB-324F-4DBA-837D-A97DB8B4A59D}" type="datetimeFigureOut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00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2266583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137882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lvl="0" eaLnBrk="0" fontAlgn="base" hangingPunct="0">
              <a:spcAft>
                <a:spcPct val="0"/>
              </a:spcAft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2420888"/>
            <a:ext cx="8229600" cy="37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FF7C-A80E-4633-B2CE-AAFB79E522F7}" type="datetime1">
              <a:rPr lang="hu-HU" smtClean="0"/>
              <a:t>2015.10.08.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4F97-0E07-4AEF-BA0E-B24A469D89B7}" type="slidenum">
              <a:rPr lang="hu-HU" smtClean="0"/>
              <a:t>‹#›</a:t>
            </a:fld>
            <a:endParaRPr lang="hu-HU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7339"/>
            <a:ext cx="991092" cy="67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897" y="92606"/>
            <a:ext cx="1006440" cy="6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lang="hu-HU" sz="3600" b="1" kern="1200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6695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Cím helye 1"/>
          <p:cNvSpPr>
            <a:spLocks noGrp="1"/>
          </p:cNvSpPr>
          <p:nvPr>
            <p:ph type="title"/>
          </p:nvPr>
        </p:nvSpPr>
        <p:spPr bwMode="auto">
          <a:xfrm>
            <a:off x="457200" y="11382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8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0116F6-D696-4FED-BF31-84F301E34F6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0BCAA0-0824-48DD-A96B-5F0A2F4AD35E}" type="slidenum">
              <a:rPr lang="hu-HU" altLang="hu-H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itchFamily="34" charset="0"/>
            </a:endParaRPr>
          </a:p>
        </p:txBody>
      </p:sp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7313"/>
            <a:ext cx="99218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92075"/>
            <a:ext cx="1006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11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lang="hu-HU" sz="3600" b="1" kern="1200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6695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Cím helye 1"/>
          <p:cNvSpPr>
            <a:spLocks noGrp="1"/>
          </p:cNvSpPr>
          <p:nvPr>
            <p:ph type="title"/>
          </p:nvPr>
        </p:nvSpPr>
        <p:spPr bwMode="auto">
          <a:xfrm>
            <a:off x="457200" y="11382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8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0116F6-D696-4FED-BF31-84F301E34F6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0BCAA0-0824-48DD-A96B-5F0A2F4AD35E}" type="slidenum">
              <a:rPr lang="hu-HU" altLang="hu-H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itchFamily="34" charset="0"/>
            </a:endParaRPr>
          </a:p>
        </p:txBody>
      </p:sp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7313"/>
            <a:ext cx="99218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92075"/>
            <a:ext cx="1006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08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lang="hu-HU" sz="3600" b="1" kern="1200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6695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Cím helye 1"/>
          <p:cNvSpPr>
            <a:spLocks noGrp="1"/>
          </p:cNvSpPr>
          <p:nvPr>
            <p:ph type="title"/>
          </p:nvPr>
        </p:nvSpPr>
        <p:spPr bwMode="auto">
          <a:xfrm>
            <a:off x="457200" y="11382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8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2420938"/>
            <a:ext cx="82296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0116F6-D696-4FED-BF31-84F301E34F65}" type="datetime1">
              <a:rPr lang="hu-H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2015.10.08.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0BCAA0-0824-48DD-A96B-5F0A2F4AD35E}" type="slidenum">
              <a:rPr lang="hu-HU" altLang="hu-H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itchFamily="34" charset="0"/>
            </a:endParaRPr>
          </a:p>
        </p:txBody>
      </p:sp>
      <p:pic>
        <p:nvPicPr>
          <p:cNvPr id="1032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7313"/>
            <a:ext cx="99218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2" descr="http://www.umvp.eu/sites/default/files/eu_zaszlo.gif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92075"/>
            <a:ext cx="10064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36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lang="hu-HU" sz="3600" b="1" kern="1200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://www.google.hu/url?sa=i&amp;rct=j&amp;q=&amp;esrc=s&amp;frm=1&amp;source=images&amp;cd=&amp;cad=rja&amp;uact=8&amp;ved=0CAcQjRxqFQoTCIvS2cn3-8cCFYm7FAodZVkLBg&amp;url=http://www.haziallat.hu/madar/gondozas/pulyka-kacsa-tyuk-206/1496/&amp;psig=AFQjCNE5iZe3domoq5iRw1u9rCxNtyrA3g&amp;ust=1442505947998043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12" Type="http://schemas.openxmlformats.org/officeDocument/2006/relationships/image" Target="../media/image10.jpeg"/><Relationship Id="rId2" Type="http://schemas.openxmlformats.org/officeDocument/2006/relationships/hyperlink" Target="http://www.google.hu/url?sa=i&amp;rct=j&amp;q=&amp;esrc=s&amp;frm=1&amp;source=images&amp;cd=&amp;cad=rja&amp;uact=8&amp;ved=0CAcQjRxqFQoTCO-BxuD3-8cCFYO_FAodGrQFvw&amp;url=http://tengerekesfolyokelovilaga.network.hu/blog/tengerek-es-folyok-elovilaga-hirei/magyar-tyuk&amp;psig=AFQjCNE5iZe3domoq5iRw1u9rCxNtyrA3g&amp;ust=1442505947998043" TargetMode="Externa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hu/url?sa=i&amp;rct=j&amp;q=&amp;esrc=s&amp;frm=1&amp;source=images&amp;cd=&amp;cad=rja&amp;uact=8&amp;ved=&amp;url=http://www.moyerschicks.com/&amp;bvm=bv.102829193,d.bGg&amp;psig=AFQjCNHF0HAB6PbFAhzqbkGse1inlj7T-A&amp;ust=1442506080415084" TargetMode="External"/><Relationship Id="rId11" Type="http://schemas.openxmlformats.org/officeDocument/2006/relationships/hyperlink" Target="http://www.google.hu/url?sa=i&amp;rct=j&amp;q=&amp;esrc=s&amp;frm=1&amp;source=images&amp;cd=&amp;cad=rja&amp;uact=8&amp;ved=0CAcQjRxqFQoTCJGtpuf4-8cCFUmyFAodZy4CJw&amp;url=http://vastagbor.blog.hu/2009/02/03/allatkinzas_eu_penzbol&amp;bvm=bv.102829193,d.bGg&amp;psig=AFQjCNFvHsirv-XBFClGQ5xqBycs4bw5AQ&amp;ust=1442506227302091" TargetMode="External"/><Relationship Id="rId5" Type="http://schemas.openxmlformats.org/officeDocument/2006/relationships/image" Target="../media/image6.jpeg"/><Relationship Id="rId15" Type="http://schemas.openxmlformats.org/officeDocument/2006/relationships/hyperlink" Target="http://www.google.hu/url?sa=i&amp;rct=j&amp;q=&amp;esrc=s&amp;frm=1&amp;source=images&amp;cd=&amp;cad=rja&amp;uact=8&amp;ved=0CAYQjRxqFQoTCPW8sYT5-8cCFUI8FAodf-8ImQ&amp;url=http://szentesinaposcsibe.5mp.eu/web.php?a=szentesinaposcsibe&amp;o=gV4SXLIj1N&amp;bvm=bv.102829193,d.bGg&amp;psig=AFQjCNFvHsirv-XBFClGQ5xqBycs4bw5AQ&amp;ust=1442506227302091" TargetMode="External"/><Relationship Id="rId10" Type="http://schemas.openxmlformats.org/officeDocument/2006/relationships/image" Target="../media/image9.jpeg"/><Relationship Id="rId4" Type="http://schemas.openxmlformats.org/officeDocument/2006/relationships/hyperlink" Target="http://www.google.hu/url?sa=i&amp;rct=j&amp;q=&amp;esrc=s&amp;frm=1&amp;source=images&amp;cd=&amp;cad=rja&amp;uact=8&amp;ved=0CAcQjRxqFQoTCLLo1Pj3-8cCFUNpFAod3lcBPw&amp;url=http://www.medicalonline.hu/cikk/az_osi_kerdes_megfejtese__a_tyuk_volt_elobb&amp;psig=AFQjCNE5iZe3domoq5iRw1u9rCxNtyrA3g&amp;ust=1442505947998043" TargetMode="External"/><Relationship Id="rId9" Type="http://schemas.openxmlformats.org/officeDocument/2006/relationships/hyperlink" Target="http://www.google.hu/url?sa=i&amp;rct=j&amp;q=&amp;esrc=s&amp;frm=1&amp;source=images&amp;cd=&amp;cad=rja&amp;uact=8&amp;ved=0CAcQjRxqFQoTCIrlyNX4-8cCFYtAFAodPrUFfQ&amp;url=http://www.elelmiszer.hu/eletmod/cikk/kinos_a_magyar_libatoll_a_vilagmarka_kabatjaiban&amp;bvm=bv.102829193,d.bGg&amp;psig=AFQjCNFvHsirv-XBFClGQ5xqBycs4bw5AQ&amp;ust=1442506227302091" TargetMode="External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65820" y="1484784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chemeClr val="tx2"/>
                </a:solidFill>
              </a:rPr>
              <a:t>Vidékfejlesztési Program</a:t>
            </a:r>
            <a:br>
              <a:rPr lang="hu-HU" dirty="0" smtClean="0">
                <a:solidFill>
                  <a:schemeClr val="tx2"/>
                </a:solidFill>
              </a:rPr>
            </a:br>
            <a:r>
              <a:rPr lang="hu-HU" dirty="0" smtClean="0">
                <a:solidFill>
                  <a:schemeClr val="tx2"/>
                </a:solidFill>
              </a:rPr>
              <a:t>2014-2020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>
                <a:solidFill>
                  <a:schemeClr val="tx2"/>
                </a:solidFill>
              </a:rPr>
              <a:t>- a baromfiágazat támogatásai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03648" y="3140968"/>
            <a:ext cx="6400800" cy="1752600"/>
          </a:xfrm>
        </p:spPr>
        <p:txBody>
          <a:bodyPr/>
          <a:lstStyle/>
          <a:p>
            <a:r>
              <a:rPr lang="hu-HU" dirty="0" smtClean="0"/>
              <a:t>Kis Miklós Zsolt</a:t>
            </a:r>
          </a:p>
          <a:p>
            <a:r>
              <a:rPr lang="hu-HU" dirty="0" smtClean="0"/>
              <a:t>Agrár-vidékfejlesztésért felelős államtitkár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763688" y="5379817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14. Tojás Világnapi </a:t>
            </a:r>
            <a:r>
              <a:rPr lang="hu-HU" dirty="0" smtClean="0">
                <a:solidFill>
                  <a:schemeClr val="accent1">
                    <a:lumMod val="75000"/>
                  </a:schemeClr>
                </a:solidFill>
              </a:rPr>
              <a:t>Szakmai Konferencia</a:t>
            </a:r>
          </a:p>
          <a:p>
            <a:pPr algn="ctr"/>
            <a:r>
              <a:rPr lang="hu-HU" sz="1400" dirty="0" smtClean="0">
                <a:solidFill>
                  <a:schemeClr val="accent1">
                    <a:lumMod val="75000"/>
                  </a:schemeClr>
                </a:solidFill>
              </a:rPr>
              <a:t>Kecskemét, 2015. október 9.</a:t>
            </a:r>
            <a:endParaRPr lang="hu-H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3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424862" cy="165735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2400"/>
              </a:spcAft>
            </a:pPr>
            <a:r>
              <a:rPr altLang="hu-HU" sz="2000" dirty="0" smtClean="0">
                <a:solidFill>
                  <a:srgbClr val="376092"/>
                </a:solidFill>
              </a:rPr>
              <a:t>Az agrár-vidékfejlesztési</a:t>
            </a:r>
            <a:br>
              <a:rPr altLang="hu-HU" sz="2000" dirty="0" smtClean="0">
                <a:solidFill>
                  <a:srgbClr val="376092"/>
                </a:solidFill>
              </a:rPr>
            </a:br>
            <a:r>
              <a:rPr altLang="hu-HU" sz="2000" dirty="0" smtClean="0">
                <a:solidFill>
                  <a:srgbClr val="376092"/>
                </a:solidFill>
              </a:rPr>
              <a:t>támogatások új rendszere</a:t>
            </a:r>
            <a:br>
              <a:rPr altLang="hu-HU" sz="2000" dirty="0" smtClean="0">
                <a:solidFill>
                  <a:srgbClr val="376092"/>
                </a:solidFill>
              </a:rPr>
            </a:br>
            <a:r>
              <a:rPr altLang="hu-HU" sz="2000" dirty="0" smtClean="0">
                <a:solidFill>
                  <a:srgbClr val="376092"/>
                </a:solidFill>
              </a:rPr>
              <a:t/>
            </a:r>
            <a:br>
              <a:rPr altLang="hu-HU" sz="2000" dirty="0" smtClean="0">
                <a:solidFill>
                  <a:srgbClr val="376092"/>
                </a:solidFill>
              </a:rPr>
            </a:br>
            <a:r>
              <a:rPr altLang="hu-HU" sz="1500" dirty="0" smtClean="0">
                <a:solidFill>
                  <a:srgbClr val="376092"/>
                </a:solidFill>
              </a:rPr>
              <a:t>(alkalmazva mind a KAP I-ben a </a:t>
            </a:r>
            <a:r>
              <a:rPr altLang="hu-HU" sz="1500" dirty="0" err="1" smtClean="0">
                <a:solidFill>
                  <a:srgbClr val="376092"/>
                </a:solidFill>
              </a:rPr>
              <a:t>degressziót</a:t>
            </a:r>
            <a:r>
              <a:rPr altLang="hu-HU" sz="1500" dirty="0" smtClean="0">
                <a:solidFill>
                  <a:srgbClr val="376092"/>
                </a:solidFill>
              </a:rPr>
              <a:t>,</a:t>
            </a:r>
            <a:br>
              <a:rPr altLang="hu-HU" sz="1500" dirty="0" smtClean="0">
                <a:solidFill>
                  <a:srgbClr val="376092"/>
                </a:solidFill>
              </a:rPr>
            </a:br>
            <a:r>
              <a:rPr altLang="hu-HU" sz="1500" dirty="0" smtClean="0">
                <a:solidFill>
                  <a:srgbClr val="376092"/>
                </a:solidFill>
              </a:rPr>
              <a:t>mind a KAP </a:t>
            </a:r>
            <a:r>
              <a:rPr altLang="hu-HU" sz="1500" dirty="0" err="1" smtClean="0">
                <a:solidFill>
                  <a:srgbClr val="376092"/>
                </a:solidFill>
              </a:rPr>
              <a:t>II-ből</a:t>
            </a:r>
            <a:r>
              <a:rPr altLang="hu-HU" sz="1500" dirty="0" smtClean="0">
                <a:solidFill>
                  <a:srgbClr val="376092"/>
                </a:solidFill>
              </a:rPr>
              <a:t> az átcsoportosítást)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179388" y="2420938"/>
            <a:ext cx="8856662" cy="4248150"/>
          </a:xfrm>
        </p:spPr>
        <p:txBody>
          <a:bodyPr anchor="ctr">
            <a:normAutofit lnSpcReduction="10000"/>
          </a:bodyPr>
          <a:lstStyle/>
          <a:p>
            <a:pPr>
              <a:buFont typeface="Wingdings" pitchFamily="2" charset="2"/>
              <a:buChar char="§"/>
              <a:tabLst>
                <a:tab pos="3405188" algn="l"/>
                <a:tab pos="4124325" algn="l"/>
              </a:tabLst>
            </a:pPr>
            <a:r>
              <a:rPr altLang="hu-HU" sz="1800" b="1" dirty="0">
                <a:solidFill>
                  <a:schemeClr val="tx1"/>
                </a:solidFill>
              </a:rPr>
              <a:t>KAP I. pillér (2015-2020): 	7 988 m €</a:t>
            </a:r>
          </a:p>
          <a:p>
            <a:pPr lvl="1">
              <a:tabLst>
                <a:tab pos="3405188" algn="l"/>
                <a:tab pos="4124325" algn="l"/>
              </a:tabLst>
            </a:pPr>
            <a:r>
              <a:rPr altLang="hu-HU" dirty="0"/>
              <a:t>közvetlen támogatások (uniós forrás) – </a:t>
            </a:r>
            <a:r>
              <a:rPr altLang="hu-HU" b="1" dirty="0">
                <a:solidFill>
                  <a:srgbClr val="E46C0A"/>
                </a:solidFill>
              </a:rPr>
              <a:t>FM</a:t>
            </a:r>
          </a:p>
          <a:p>
            <a:pPr lvl="1">
              <a:tabLst>
                <a:tab pos="3405188" algn="l"/>
                <a:tab pos="4124325" algn="l"/>
              </a:tabLst>
            </a:pPr>
            <a:r>
              <a:rPr altLang="hu-HU" dirty="0"/>
              <a:t>piaci intézkedések (uniós forrás) – </a:t>
            </a:r>
            <a:r>
              <a:rPr altLang="hu-HU" b="1" dirty="0">
                <a:solidFill>
                  <a:srgbClr val="E46C0A"/>
                </a:solidFill>
              </a:rPr>
              <a:t>FM</a:t>
            </a:r>
            <a:endParaRPr altLang="hu-HU" sz="1600" dirty="0"/>
          </a:p>
          <a:p>
            <a:pPr>
              <a:spcBef>
                <a:spcPts val="1800"/>
              </a:spcBef>
              <a:buFont typeface="Wingdings" pitchFamily="2" charset="2"/>
              <a:buChar char="§"/>
              <a:tabLst>
                <a:tab pos="3405188" algn="l"/>
                <a:tab pos="4124325" algn="l"/>
              </a:tabLst>
            </a:pPr>
            <a:r>
              <a:rPr altLang="hu-HU" sz="1800" b="1" dirty="0">
                <a:solidFill>
                  <a:schemeClr val="tx1"/>
                </a:solidFill>
              </a:rPr>
              <a:t>KAP II. pillér (2015-2020):	4 174 m € </a:t>
            </a:r>
            <a:r>
              <a:rPr altLang="hu-HU" sz="1600" dirty="0">
                <a:solidFill>
                  <a:schemeClr val="tx1"/>
                </a:solidFill>
              </a:rPr>
              <a:t>= 3,431 </a:t>
            </a:r>
            <a:r>
              <a:rPr altLang="hu-HU" sz="1600" dirty="0" err="1">
                <a:solidFill>
                  <a:schemeClr val="tx1"/>
                </a:solidFill>
              </a:rPr>
              <a:t>mrd</a:t>
            </a:r>
            <a:r>
              <a:rPr altLang="hu-HU" sz="1600" dirty="0">
                <a:solidFill>
                  <a:schemeClr val="tx1"/>
                </a:solidFill>
              </a:rPr>
              <a:t> € (EU) + 			0,743 </a:t>
            </a:r>
            <a:r>
              <a:rPr altLang="hu-HU" sz="1600" dirty="0" err="1">
                <a:solidFill>
                  <a:schemeClr val="tx1"/>
                </a:solidFill>
              </a:rPr>
              <a:t>mrd</a:t>
            </a:r>
            <a:r>
              <a:rPr altLang="hu-HU" sz="1600" dirty="0">
                <a:solidFill>
                  <a:schemeClr val="tx1"/>
                </a:solidFill>
              </a:rPr>
              <a:t> € (HU)</a:t>
            </a:r>
          </a:p>
          <a:p>
            <a:pPr lvl="1">
              <a:spcAft>
                <a:spcPts val="1200"/>
              </a:spcAft>
              <a:tabLst>
                <a:tab pos="3405188" algn="l"/>
                <a:tab pos="4124325" algn="l"/>
              </a:tabLst>
            </a:pPr>
            <a:r>
              <a:rPr altLang="hu-HU" dirty="0"/>
              <a:t>vidékfejlesztés (uniós és nemzeti forrás) – </a:t>
            </a:r>
            <a:r>
              <a:rPr altLang="hu-HU" b="1" dirty="0">
                <a:solidFill>
                  <a:srgbClr val="E46C0A"/>
                </a:solidFill>
              </a:rPr>
              <a:t>ME (Vidékfejlesztési 		Program – VP)</a:t>
            </a:r>
          </a:p>
          <a:p>
            <a:pPr lvl="1">
              <a:spcBef>
                <a:spcPct val="0"/>
              </a:spcBef>
              <a:buFont typeface="Arial" pitchFamily="34" charset="0"/>
              <a:buNone/>
              <a:tabLst>
                <a:tab pos="3405188" algn="l"/>
                <a:tab pos="4124325" algn="l"/>
              </a:tabLst>
            </a:pPr>
            <a:r>
              <a:rPr altLang="hu-HU" sz="1600" b="1" dirty="0"/>
              <a:t>Összesen: 12,162 milliárd € (több forrás</a:t>
            </a:r>
            <a:r>
              <a:rPr altLang="hu-HU" sz="1600" dirty="0"/>
              <a:t>, mint a 2007-2013-as időszakban)</a:t>
            </a:r>
          </a:p>
          <a:p>
            <a:pPr lvl="1">
              <a:spcBef>
                <a:spcPct val="0"/>
              </a:spcBef>
              <a:buFont typeface="Arial" pitchFamily="34" charset="0"/>
              <a:buNone/>
              <a:tabLst>
                <a:tab pos="3405188" algn="l"/>
                <a:tab pos="4124325" algn="l"/>
              </a:tabLst>
            </a:pPr>
            <a:endParaRPr altLang="hu-HU" sz="1600" b="1" dirty="0"/>
          </a:p>
          <a:p>
            <a:pPr lvl="1">
              <a:spcBef>
                <a:spcPct val="0"/>
              </a:spcBef>
              <a:buFont typeface="Arial" pitchFamily="34" charset="0"/>
              <a:buNone/>
              <a:tabLst>
                <a:tab pos="3405188" algn="l"/>
                <a:tab pos="4124325" algn="l"/>
              </a:tabLst>
            </a:pPr>
            <a:r>
              <a:rPr altLang="hu-HU" sz="1600" dirty="0"/>
              <a:t>310 Ft/EURO árfolyamon:  3 770milliárd forint.</a:t>
            </a:r>
          </a:p>
          <a:p>
            <a:pPr lvl="1">
              <a:spcBef>
                <a:spcPct val="0"/>
              </a:spcBef>
              <a:buFont typeface="Arial" pitchFamily="34" charset="0"/>
              <a:buNone/>
              <a:tabLst>
                <a:tab pos="3405188" algn="l"/>
                <a:tab pos="4124325" algn="l"/>
              </a:tabLst>
            </a:pPr>
            <a:r>
              <a:rPr altLang="hu-HU" sz="1600" dirty="0"/>
              <a:t>Éves átlagban: 628 milliárd forint.</a:t>
            </a:r>
          </a:p>
          <a:p>
            <a:pPr>
              <a:spcBef>
                <a:spcPts val="2400"/>
              </a:spcBef>
              <a:buFont typeface="Times New Roman" pitchFamily="18" charset="0"/>
              <a:buChar char="+"/>
              <a:tabLst>
                <a:tab pos="3405188" algn="l"/>
                <a:tab pos="4124325" algn="l"/>
              </a:tabLst>
            </a:pPr>
            <a:r>
              <a:rPr altLang="hu-HU" sz="1800" b="1" dirty="0">
                <a:solidFill>
                  <a:schemeClr val="tx1"/>
                </a:solidFill>
              </a:rPr>
              <a:t>Nemzeti támogatási jogcímek </a:t>
            </a:r>
            <a:r>
              <a:rPr altLang="hu-HU" sz="1800" dirty="0">
                <a:solidFill>
                  <a:schemeClr val="tx1"/>
                </a:solidFill>
              </a:rPr>
              <a:t>(nemzeti forrás) – </a:t>
            </a:r>
            <a:r>
              <a:rPr altLang="hu-HU" sz="1800" b="1" dirty="0">
                <a:solidFill>
                  <a:srgbClr val="E46C0A"/>
                </a:solidFill>
              </a:rPr>
              <a:t>FM</a:t>
            </a:r>
          </a:p>
        </p:txBody>
      </p:sp>
      <p:sp>
        <p:nvSpPr>
          <p:cNvPr id="5124" name="Dia számának helye 3"/>
          <p:cNvSpPr>
            <a:spLocks noGrp="1"/>
          </p:cNvSpPr>
          <p:nvPr>
            <p:ph type="sldNum" sz="quarter" idx="12"/>
          </p:nvPr>
        </p:nvSpPr>
        <p:spPr bwMode="auto">
          <a:xfrm>
            <a:off x="6804025" y="63817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EE89B39-ECB3-4E86-B4AF-485D602C57C7}" type="slidenum">
              <a:rPr lang="hu-HU" altLang="hu-HU" smtClean="0">
                <a:solidFill>
                  <a:srgbClr val="898989"/>
                </a:solidFill>
                <a:latin typeface="Verdana" pitchFamily="34" charset="0"/>
              </a:rPr>
              <a:pPr/>
              <a:t>2</a:t>
            </a:fld>
            <a:endParaRPr lang="hu-HU" altLang="hu-HU" smtClean="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1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80920" cy="720080"/>
          </a:xfrm>
        </p:spPr>
        <p:txBody>
          <a:bodyPr>
            <a:normAutofit/>
          </a:bodyPr>
          <a:lstStyle/>
          <a:p>
            <a:r>
              <a:rPr lang="hu-HU" sz="2000" dirty="0">
                <a:solidFill>
                  <a:srgbClr val="376092"/>
                </a:solidFill>
              </a:rPr>
              <a:t>Célkitűzések és főbb változások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2304256"/>
          </a:xfrm>
        </p:spPr>
        <p:txBody>
          <a:bodyPr anchor="ctr">
            <a:noAutofit/>
          </a:bodyPr>
          <a:lstStyle/>
          <a:p>
            <a:pPr marL="714375">
              <a:spcBef>
                <a:spcPts val="1200"/>
              </a:spcBef>
              <a:buFont typeface="Wingdings" pitchFamily="2" charset="2"/>
              <a:buChar char="§"/>
            </a:pPr>
            <a:r>
              <a:rPr lang="hu-HU" sz="1400" b="1" dirty="0" smtClean="0">
                <a:solidFill>
                  <a:schemeClr val="tx1"/>
                </a:solidFill>
              </a:rPr>
              <a:t>Munkahelyteremtés, </a:t>
            </a:r>
            <a:r>
              <a:rPr lang="hu-HU" sz="1400" dirty="0">
                <a:solidFill>
                  <a:schemeClr val="tx1"/>
                </a:solidFill>
              </a:rPr>
              <a:t>v</a:t>
            </a:r>
            <a:r>
              <a:rPr lang="hu-HU" sz="1400" dirty="0" smtClean="0">
                <a:solidFill>
                  <a:schemeClr val="tx1"/>
                </a:solidFill>
              </a:rPr>
              <a:t>idéki munkahelyek megőrzése és fejlesztése </a:t>
            </a:r>
            <a:r>
              <a:rPr lang="hu-HU" sz="1400" i="1" dirty="0" smtClean="0">
                <a:solidFill>
                  <a:schemeClr val="tx1"/>
                </a:solidFill>
              </a:rPr>
              <a:t>(</a:t>
            </a:r>
            <a:r>
              <a:rPr lang="hu-HU" sz="1400" b="1" i="1" dirty="0" smtClean="0">
                <a:solidFill>
                  <a:schemeClr val="tx1"/>
                </a:solidFill>
              </a:rPr>
              <a:t>Munkaigényes ágazatok</a:t>
            </a:r>
            <a:r>
              <a:rPr lang="hu-HU" sz="1400" i="1" dirty="0" smtClean="0">
                <a:solidFill>
                  <a:schemeClr val="tx1"/>
                </a:solidFill>
              </a:rPr>
              <a:t>: kertészeti ágazatok, állattenyésztés, élelmiszeripar)</a:t>
            </a:r>
            <a:r>
              <a:rPr lang="hu-HU" sz="1400" dirty="0" smtClean="0">
                <a:solidFill>
                  <a:schemeClr val="tx1"/>
                </a:solidFill>
              </a:rPr>
              <a:t>; </a:t>
            </a:r>
          </a:p>
          <a:p>
            <a:pPr marL="714375">
              <a:spcBef>
                <a:spcPts val="1200"/>
              </a:spcBef>
              <a:buFont typeface="Wingdings" pitchFamily="2" charset="2"/>
              <a:buChar char="§"/>
            </a:pPr>
            <a:r>
              <a:rPr lang="hu-HU" sz="1400" b="1" dirty="0" smtClean="0">
                <a:solidFill>
                  <a:schemeClr val="tx1"/>
                </a:solidFill>
              </a:rPr>
              <a:t>Mikro-, kis- és középvállalkozások </a:t>
            </a:r>
            <a:r>
              <a:rPr lang="hu-HU" sz="1400" dirty="0" smtClean="0">
                <a:solidFill>
                  <a:schemeClr val="tx1"/>
                </a:solidFill>
              </a:rPr>
              <a:t>kiemelt fejlesztése, differenciált segítése;</a:t>
            </a:r>
          </a:p>
          <a:p>
            <a:pPr marL="714375">
              <a:spcBef>
                <a:spcPts val="1200"/>
              </a:spcBef>
              <a:buFont typeface="Wingdings" pitchFamily="2" charset="2"/>
              <a:buChar char="§"/>
            </a:pPr>
            <a:r>
              <a:rPr lang="hu-HU" sz="1400" b="1" dirty="0" smtClean="0">
                <a:solidFill>
                  <a:schemeClr val="tx1"/>
                </a:solidFill>
              </a:rPr>
              <a:t>Versenyképesség javítása</a:t>
            </a:r>
            <a:r>
              <a:rPr lang="hu-HU" sz="1400" dirty="0" smtClean="0">
                <a:solidFill>
                  <a:schemeClr val="tx1"/>
                </a:solidFill>
              </a:rPr>
              <a:t>, termelési és  jövedelembiztonság; </a:t>
            </a:r>
          </a:p>
          <a:p>
            <a:pPr marL="714375">
              <a:spcBef>
                <a:spcPts val="1200"/>
              </a:spcBef>
              <a:buFont typeface="Wingdings" pitchFamily="2" charset="2"/>
              <a:buChar char="§"/>
            </a:pPr>
            <a:r>
              <a:rPr lang="hu-HU" sz="1400" b="1" dirty="0" smtClean="0">
                <a:solidFill>
                  <a:schemeClr val="tx1"/>
                </a:solidFill>
              </a:rPr>
              <a:t>Környezetkímélő gazdálkodás</a:t>
            </a:r>
            <a:r>
              <a:rPr lang="hu-HU" sz="1400" dirty="0" smtClean="0">
                <a:solidFill>
                  <a:schemeClr val="tx1"/>
                </a:solidFill>
              </a:rPr>
              <a:t> = erőforrás-hatékonyság; klímavédelem </a:t>
            </a:r>
            <a:r>
              <a:rPr lang="hu-HU" sz="1400" dirty="0">
                <a:solidFill>
                  <a:schemeClr val="tx1"/>
                </a:solidFill>
              </a:rPr>
              <a:t>- </a:t>
            </a:r>
            <a:r>
              <a:rPr lang="hu-HU" sz="1400" dirty="0" smtClean="0">
                <a:solidFill>
                  <a:schemeClr val="tx1"/>
                </a:solidFill>
              </a:rPr>
              <a:t>vidéki településeken helyi </a:t>
            </a:r>
            <a:r>
              <a:rPr lang="hu-HU" sz="1400" dirty="0">
                <a:solidFill>
                  <a:schemeClr val="tx1"/>
                </a:solidFill>
              </a:rPr>
              <a:t>alapanyagok, szolgáltatások, megújuló erőforrások és </a:t>
            </a:r>
            <a:r>
              <a:rPr lang="hu-HU" sz="1400" dirty="0" smtClean="0">
                <a:solidFill>
                  <a:schemeClr val="tx1"/>
                </a:solidFill>
              </a:rPr>
              <a:t>együttműködések</a:t>
            </a:r>
            <a:r>
              <a:rPr lang="hu-HU" sz="1400" dirty="0">
                <a:solidFill>
                  <a:schemeClr val="tx1"/>
                </a:solidFill>
              </a:rPr>
              <a:t>.</a:t>
            </a:r>
            <a:endParaRPr lang="hu-HU" sz="1400" dirty="0" smtClean="0">
              <a:solidFill>
                <a:schemeClr val="tx1"/>
              </a:solidFill>
            </a:endParaRPr>
          </a:p>
        </p:txBody>
      </p:sp>
      <p:sp>
        <p:nvSpPr>
          <p:cNvPr id="5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2133600" cy="365125"/>
          </a:xfrm>
        </p:spPr>
        <p:txBody>
          <a:bodyPr/>
          <a:lstStyle/>
          <a:p>
            <a:fld id="{70BD4F97-0E07-4AEF-BA0E-B24A469D89B7}" type="slidenum">
              <a:rPr lang="hu-HU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3</a:t>
            </a:fld>
            <a:endParaRPr lang="hu-H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251520" y="3861048"/>
            <a:ext cx="8208912" cy="2808312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hu-HU" sz="2000" kern="1200" smtClean="0">
                <a:solidFill>
                  <a:srgbClr val="0F5494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hu-HU" sz="18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hu-HU" sz="16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hu-HU" sz="1400" kern="120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hu-HU" sz="1200" kern="12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hu-HU" sz="1400" b="1" dirty="0" smtClean="0">
                <a:solidFill>
                  <a:schemeClr val="tx1"/>
                </a:solidFill>
              </a:rPr>
              <a:t>Új eljárásrend! Az egységes rendszerhez illeszkedő eljárásrend </a:t>
            </a:r>
            <a:r>
              <a:rPr lang="hu-HU" sz="1400" dirty="0" smtClean="0">
                <a:solidFill>
                  <a:schemeClr val="tx1"/>
                </a:solidFill>
              </a:rPr>
              <a:t>a VP végrehajtására</a:t>
            </a:r>
            <a:r>
              <a:rPr lang="hu-HU" sz="1400" i="1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hu-HU" altLang="hu-HU" sz="1400" b="1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Egyszerűsítés</a:t>
            </a:r>
          </a:p>
          <a:p>
            <a:pPr lvl="1">
              <a:spcBef>
                <a:spcPts val="600"/>
              </a:spcBef>
              <a:buFont typeface="Calibri" pitchFamily="34" charset="0"/>
              <a:buChar char="₋"/>
              <a:defRPr/>
            </a:pPr>
            <a:r>
              <a:rPr lang="hu-HU" altLang="hu-HU" sz="1400" u="sng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Egyszerűsített támogatás-típusok bevezetése</a:t>
            </a:r>
            <a:r>
              <a:rPr lang="hu-HU" altLang="hu-HU" sz="1400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 (egyösszegű átalány, egységköltség, %-ban meghatározott átalányalapú finanszírozás)</a:t>
            </a:r>
          </a:p>
          <a:p>
            <a:pPr lvl="1" algn="just">
              <a:spcBef>
                <a:spcPts val="600"/>
              </a:spcBef>
              <a:buFont typeface="Calibri" pitchFamily="34" charset="0"/>
              <a:buChar char="₋"/>
              <a:defRPr/>
            </a:pPr>
            <a:r>
              <a:rPr lang="hu-HU" altLang="hu-HU" sz="1400" u="sng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Egyszerűsített elbírálás</a:t>
            </a:r>
            <a:r>
              <a:rPr lang="hu-HU" altLang="hu-HU" sz="1400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 (adott összeghatárig a fejlesztések egyszerűsített követelményei és elbírálása)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hu-HU" altLang="hu-HU" sz="1400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Az </a:t>
            </a:r>
            <a:r>
              <a:rPr lang="hu-HU" altLang="hu-HU" sz="1400" b="1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előleg, saját teljesítés, természetbeni hozzájárulás, </a:t>
            </a:r>
            <a:r>
              <a:rPr lang="hu-HU" altLang="hu-HU" sz="1400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valamint a</a:t>
            </a:r>
            <a:r>
              <a:rPr lang="hu-HU" altLang="hu-HU" sz="1400" b="1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 használt eszköz</a:t>
            </a:r>
            <a:r>
              <a:rPr lang="hu-HU" altLang="hu-HU" sz="1400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 alkalmazásának lehetősége is megjelenik</a:t>
            </a:r>
            <a:endParaRPr lang="hu-HU" altLang="hu-HU" sz="1400" dirty="0">
              <a:solidFill>
                <a:srgbClr val="000000"/>
              </a:solidFill>
              <a:ea typeface="Arial Unicode MS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3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63272" cy="576064"/>
          </a:xfrm>
        </p:spPr>
        <p:txBody>
          <a:bodyPr>
            <a:normAutofit/>
          </a:bodyPr>
          <a:lstStyle/>
          <a:p>
            <a:r>
              <a:rPr lang="hu-HU" sz="2000" dirty="0">
                <a:solidFill>
                  <a:srgbClr val="376092"/>
                </a:solidFill>
              </a:rPr>
              <a:t>VP források megoszlása</a:t>
            </a:r>
          </a:p>
        </p:txBody>
      </p:sp>
      <p:sp>
        <p:nvSpPr>
          <p:cNvPr id="5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8460432" y="6381328"/>
            <a:ext cx="477416" cy="365125"/>
          </a:xfrm>
        </p:spPr>
        <p:txBody>
          <a:bodyPr/>
          <a:lstStyle/>
          <a:p>
            <a:fld id="{70BD4F97-0E07-4AEF-BA0E-B24A469D89B7}" type="slidenum">
              <a:rPr lang="hu-HU" smtClean="0"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4</a:t>
            </a:fld>
            <a:endParaRPr lang="hu-H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397883"/>
              </p:ext>
            </p:extLst>
          </p:nvPr>
        </p:nvGraphicFramePr>
        <p:xfrm>
          <a:off x="0" y="1484784"/>
          <a:ext cx="9396535" cy="517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3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5562982" cy="764704"/>
          </a:xfrm>
        </p:spPr>
        <p:txBody>
          <a:bodyPr/>
          <a:lstStyle/>
          <a:p>
            <a:pPr algn="ctr"/>
            <a:r>
              <a:rPr lang="hu-HU" sz="1800" dirty="0">
                <a:solidFill>
                  <a:srgbClr val="376092"/>
                </a:solidFill>
              </a:rPr>
              <a:t>Pályázati </a:t>
            </a:r>
            <a:r>
              <a:rPr lang="hu-HU" sz="1800" dirty="0" smtClean="0">
                <a:solidFill>
                  <a:srgbClr val="376092"/>
                </a:solidFill>
              </a:rPr>
              <a:t>felhívás</a:t>
            </a:r>
            <a:endParaRPr lang="hu-H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4408A-C1A0-4B0F-A813-1B704FFCDE21}" type="slidenum">
              <a:rPr lang="hu-HU" altLang="hu-HU" smtClean="0"/>
              <a:pPr>
                <a:defRPr/>
              </a:pPr>
              <a:t>5</a:t>
            </a:fld>
            <a:endParaRPr lang="hu-HU" altLang="hu-HU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880973"/>
              </p:ext>
            </p:extLst>
          </p:nvPr>
        </p:nvGraphicFramePr>
        <p:xfrm>
          <a:off x="179512" y="908718"/>
          <a:ext cx="8712968" cy="56886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55736"/>
                <a:gridCol w="6757232"/>
              </a:tblGrid>
              <a:tr h="38630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címe</a:t>
                      </a: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Baromfitartó telepek korszerűsítése </a:t>
                      </a: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Leírás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 nyújtása a baromfitartók technológiai korszerűsítését irányzó beruházások, valamint új és használt gépek beszerzésére irányuló beruházások finanszírozásához.</a:t>
                      </a:r>
                    </a:p>
                  </a:txBody>
                  <a:tcPr marL="66312" marR="66312" marT="0" marB="0" anchor="ctr"/>
                </a:tc>
              </a:tr>
              <a:tr h="115891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Kedvezményezett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termelők egy csoportja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Fiatal mezőgazdasági termelő</a:t>
                      </a:r>
                    </a:p>
                  </a:txBody>
                  <a:tcPr marL="66312" marR="66312" marT="0" marB="0" anchor="ctr"/>
                </a:tc>
              </a:tr>
              <a:tr h="66665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keretösszege 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 Mrd Ft</a:t>
                      </a:r>
                    </a:p>
                  </a:txBody>
                  <a:tcPr marL="66312" marR="66312" marT="0" marB="0" anchor="ctr"/>
                </a:tc>
              </a:tr>
              <a:tr h="115891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/>
                      </a:r>
                      <a:b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Meghirdetés tervezett dátuma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2015. december </a:t>
                      </a:r>
                    </a:p>
                  </a:txBody>
                  <a:tcPr marL="66312" marR="66312" marT="0" marB="0" anchor="ctr"/>
                </a:tc>
              </a:tr>
              <a:tr h="154522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Megjegyzés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források 80%-ra a kizárólag a legfeljebb 1 275 000 euró STÉ üzemmérettel rendelkező mezőgazdasági termelők pályázhatnak.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Egyéni </a:t>
                      </a:r>
                      <a:r>
                        <a:rPr lang="hu-HU" sz="14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max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500 m Ft, kollektív </a:t>
                      </a:r>
                      <a:r>
                        <a:rPr lang="hu-HU" sz="14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max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1 Mrd Ft.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hu-HU" sz="1400" dirty="0" smtClean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PEMCS már megtartotta első üléseit, a tervezés zajlik, benne tag a BTT.</a:t>
                      </a:r>
                    </a:p>
                  </a:txBody>
                  <a:tcPr marL="66312" marR="663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22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4408A-C1A0-4B0F-A813-1B704FFCDE21}" type="slidenum">
              <a:rPr lang="hu-HU" altLang="hu-HU" smtClean="0"/>
              <a:pPr>
                <a:defRPr/>
              </a:pPr>
              <a:t>6</a:t>
            </a:fld>
            <a:endParaRPr lang="hu-HU" altLang="hu-HU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1824"/>
              </p:ext>
            </p:extLst>
          </p:nvPr>
        </p:nvGraphicFramePr>
        <p:xfrm>
          <a:off x="179512" y="908718"/>
          <a:ext cx="8712968" cy="57514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55736"/>
                <a:gridCol w="6757232"/>
              </a:tblGrid>
              <a:tr h="86409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Cél</a:t>
                      </a:r>
                      <a:endParaRPr lang="hu-HU" sz="14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az állattartó gazdaságok versenyképességének és energiahatékonyságának javítása, valamint az ágazatban foglalkoztatottak számának növelése</a:t>
                      </a:r>
                      <a:endParaRPr lang="hu-HU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72613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művelet célterületei</a:t>
                      </a:r>
                      <a:endParaRPr lang="hu-HU" sz="14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építéssel járó technológiák (pl.: épület, istálló), valamint az állattartáshoz szükséges gépek, eszközök támogatása;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energiafelhasználás csökkentése, a hatékonyság javítása (</a:t>
                      </a:r>
                      <a:r>
                        <a:rPr lang="hu-HU" sz="140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</a:t>
                      </a: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: hűtés, fűtés, napkollektor);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trágyakezelés és tárolás eszközeinek és infrastruktúrájának támogatása;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fiatal gazdálkodók kiemelt támogatása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hu-HU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</a:tr>
              <a:tr h="74139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 típusa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Vissza nem térítendő tőkejuttatás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Kamattámogatás</a:t>
                      </a:r>
                    </a:p>
                  </a:txBody>
                  <a:tcPr marL="66312" marR="66312" marT="0" marB="0" anchor="ctr"/>
                </a:tc>
              </a:tr>
              <a:tr h="66665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Jogosultsági feltételek</a:t>
                      </a:r>
                      <a:endParaRPr lang="hu-HU" sz="14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termelő,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termelők csoportja,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 vagy fiatal mezőgazdasági termelő esetében az előző évi árbevételének legalább 50%-a mezőgazdasági tevékenységből származik,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Fiatal mezőgazdasági termelő.</a:t>
                      </a:r>
                    </a:p>
                  </a:txBody>
                  <a:tcPr marL="66312" marR="66312" marT="0" marB="0" anchor="ctr"/>
                </a:tc>
              </a:tr>
              <a:tr h="115891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Támogatási intenzitás</a:t>
                      </a:r>
                      <a:endParaRPr lang="hu-HU" sz="14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40-50% (fiatal gazdálkodó; konzorcium + 10 százalékpont) - Régiótól függően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Egyéni beruházás (1.600.000 EUR, kollektív beruházás 3.200.000 EUR)</a:t>
                      </a:r>
                    </a:p>
                  </a:txBody>
                  <a:tcPr marL="66312" marR="663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90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0B02A-6F31-4762-8C46-80ED4EC0E05C}" type="slidenum">
              <a:rPr lang="hu-HU" altLang="hu-HU" smtClean="0"/>
              <a:pPr>
                <a:defRPr/>
              </a:pPr>
              <a:t>7</a:t>
            </a:fld>
            <a:endParaRPr lang="hu-HU" alt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51619"/>
              </p:ext>
            </p:extLst>
          </p:nvPr>
        </p:nvGraphicFramePr>
        <p:xfrm>
          <a:off x="251520" y="980729"/>
          <a:ext cx="8640960" cy="55998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83728"/>
                <a:gridCol w="6757232"/>
              </a:tblGrid>
              <a:tr h="68209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címe</a:t>
                      </a:r>
                    </a:p>
                  </a:txBody>
                  <a:tcPr marL="66583" marR="66583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Védett őshonos és veszélyeztetett mezőgazdasági állatfajták genetikai állományának </a:t>
                      </a:r>
                      <a:r>
                        <a:rPr lang="hu-HU" sz="13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</a:t>
                      </a:r>
                      <a:r>
                        <a:rPr lang="hu-HU" sz="13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situ megőrzése</a:t>
                      </a:r>
                    </a:p>
                  </a:txBody>
                  <a:tcPr marL="66583" marR="66583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45206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Leírás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Az alacsony létszámmal rendelkező védett őshonos és a veszélyeztetett mezőgazdasági állatfajták nőivarú, baromfi esetén vegyes ivarú állományának a fajták eredeti tartási-, takarmányozási körülményekhez hasonló, in situ feltételek közötti, tenyésztésben történő életképes populációjának fenntartása.</a:t>
                      </a:r>
                    </a:p>
                  </a:txBody>
                  <a:tcPr marL="66583" marR="66583" marT="0" marB="0" anchor="ctr"/>
                </a:tc>
              </a:tr>
              <a:tr h="102313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Kedvezményezett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felsorolt védett őshonos és veszélyeztetett, mezőgazdasági célra hasznosított állatfajták nőivarú egyedeit, baromfifélék esetében vegyes ivarú állományokat tartó, a génmegőrzésből származó többletköltségeket viselő állattartó</a:t>
                      </a:r>
                    </a:p>
                  </a:txBody>
                  <a:tcPr marL="66583" marR="66583" marT="0" marB="0" anchor="ctr"/>
                </a:tc>
              </a:tr>
              <a:tr h="3410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keretösszege 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14,00 Mrd Ft </a:t>
                      </a:r>
                    </a:p>
                  </a:txBody>
                  <a:tcPr marL="66583" marR="66583" marT="0" marB="0" anchor="ctr"/>
                </a:tc>
              </a:tr>
              <a:tr h="102313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/>
                      </a:r>
                      <a:b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</a:b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Meghirdetés tervezett dátuma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2015. november</a:t>
                      </a:r>
                    </a:p>
                  </a:txBody>
                  <a:tcPr marL="66583" marR="66583" marT="0" marB="0" anchor="ctr"/>
                </a:tc>
              </a:tr>
              <a:tr h="102313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30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Megjegyzés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Az ÚMVP azonos célú kötelezettségvállalása a kedvezményezettek nagy részének 2014. december 31-én járt le.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II. ütem várhatóan 2017-ben </a:t>
                      </a:r>
                    </a:p>
                  </a:txBody>
                  <a:tcPr marL="66583" marR="66583" marT="0" marB="0" anchor="ctr"/>
                </a:tc>
              </a:tr>
            </a:tbl>
          </a:graphicData>
        </a:graphic>
      </p:graphicFrame>
      <p:sp>
        <p:nvSpPr>
          <p:cNvPr id="5" name="Téglalap 4"/>
          <p:cNvSpPr/>
          <p:nvPr/>
        </p:nvSpPr>
        <p:spPr>
          <a:xfrm>
            <a:off x="2195736" y="961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rgbClr val="37609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Állattenyésztés - </a:t>
            </a:r>
            <a:r>
              <a:rPr lang="hu-HU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Baromfi ágazat</a:t>
            </a:r>
            <a:br>
              <a:rPr lang="hu-HU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hu-HU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közvetett támogatási </a:t>
            </a:r>
            <a:r>
              <a:rPr lang="hu-HU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lehetőségek</a:t>
            </a:r>
          </a:p>
          <a:p>
            <a:pPr algn="ctr"/>
            <a:r>
              <a:rPr lang="hu-HU" dirty="0" smtClean="0">
                <a:solidFill>
                  <a:srgbClr val="376092"/>
                </a:solidFill>
              </a:rPr>
              <a:t>Pályázati felhívás</a:t>
            </a:r>
            <a:endParaRPr lang="hu-H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0B02A-6F31-4762-8C46-80ED4EC0E05C}" type="slidenum">
              <a:rPr lang="hu-HU" altLang="hu-HU" smtClean="0"/>
              <a:pPr>
                <a:defRPr/>
              </a:pPr>
              <a:t>8</a:t>
            </a:fld>
            <a:endParaRPr lang="hu-HU" alt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99099"/>
              </p:ext>
            </p:extLst>
          </p:nvPr>
        </p:nvGraphicFramePr>
        <p:xfrm>
          <a:off x="251520" y="980729"/>
          <a:ext cx="8640960" cy="57506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36304"/>
                <a:gridCol w="5904656"/>
              </a:tblGrid>
              <a:tr h="68209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Védett őshonos és veszélyeztetett mezőgazdasági állatfajták genetikai állományának </a:t>
                      </a:r>
                      <a:r>
                        <a:rPr lang="hu-HU" sz="1600" b="1" kern="1200" dirty="0" err="1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</a:t>
                      </a:r>
                      <a:r>
                        <a:rPr lang="hu-HU" sz="16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situ megőrzése</a:t>
                      </a:r>
                    </a:p>
                  </a:txBody>
                  <a:tcPr marL="66583" marR="66583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45206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Kötelezettségvállalás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Önkéntes alapon továbbra is 5 év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</a:tr>
              <a:tr h="102313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Normatív, állategység alapú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</a:tr>
              <a:tr h="34104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 maximum mértéke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marL="285750" lvl="1" indent="-285750">
                        <a:buFont typeface="Arial" pitchFamily="34" charset="0"/>
                        <a:buChar char="•"/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Tyúk, gyöngytyúk: 25 euró/egyed</a:t>
                      </a:r>
                    </a:p>
                    <a:p>
                      <a:pPr marL="285750" lvl="1" indent="-285750">
                        <a:buFont typeface="Arial" pitchFamily="34" charset="0"/>
                        <a:buChar char="•"/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Kacsa: 34 euró/egyed</a:t>
                      </a:r>
                    </a:p>
                    <a:p>
                      <a:pPr marL="285750" lvl="1" indent="-285750">
                        <a:buFont typeface="Arial" pitchFamily="34" charset="0"/>
                        <a:buChar char="•"/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Pulyka: 44 euró/egyed</a:t>
                      </a:r>
                    </a:p>
                    <a:p>
                      <a:pPr marL="285750" lvl="1" indent="-285750">
                        <a:buFont typeface="Arial" pitchFamily="34" charset="0"/>
                        <a:buChar char="•"/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Lúd: 50 euró/egyed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</a:tr>
              <a:tr h="132471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Megjegyzés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baromfifélék csak az </a:t>
                      </a:r>
                      <a:r>
                        <a:rPr lang="hu-HU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</a:t>
                      </a:r>
                      <a:r>
                        <a:rPr lang="hu-HU" sz="16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situ célprogramban - vegyes ivarú állományokként - lesznek támogathatóak.</a:t>
                      </a:r>
                      <a:endParaRPr lang="hu-HU" sz="16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583" marR="6658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66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0B02A-6F31-4762-8C46-80ED4EC0E05C}" type="slidenum">
              <a:rPr lang="hu-HU" altLang="hu-HU" smtClean="0"/>
              <a:pPr>
                <a:defRPr/>
              </a:pPr>
              <a:t>9</a:t>
            </a:fld>
            <a:endParaRPr lang="hu-HU" alt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664831"/>
              </p:ext>
            </p:extLst>
          </p:nvPr>
        </p:nvGraphicFramePr>
        <p:xfrm>
          <a:off x="251520" y="908720"/>
          <a:ext cx="8712968" cy="56886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50850"/>
                <a:gridCol w="6462118"/>
              </a:tblGrid>
              <a:tr h="620218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</a:t>
                      </a: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címe</a:t>
                      </a:r>
                    </a:p>
                  </a:txBody>
                  <a:tcPr marL="64659" marR="6465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termelők EU-s és nemzeti minőségrendszerhez történő csatlakozásának támogatása</a:t>
                      </a:r>
                    </a:p>
                  </a:txBody>
                  <a:tcPr marL="64659" marR="6465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2297725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Leírás</a:t>
                      </a: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 termelők élelmiszerláncba történő biztosabb integrációja által az intézkedéssel kívánjuk elősegíteni, hogy az EU, valamint a Magyarország által elismert minőségrendszerek és az azok keretében előállított termékek ismertek és elismertek legyenek mind a piacok, mind a vásárlók körében. Az EU által szabályozott minőségrendszereken túl ösztönözzük a mezőgazdasági termelők nemzeti minőségrendszer keretében előállított magasabb minőségű mezőgazdasági termékek és élelmiszerek minőségrendszerhez kapcsolódását. A célterület biztosítja a termelők biztosabb integrációját az élelmiszerláncba. Az intézkedéssel kívánjuk elősegíteni, hogy az EU, valamint a Magyarország által elismert minőségrendszerek és az azok keretében előállított termékek ismertek és elismertek legyenek a piacok és a vásárlók körében.</a:t>
                      </a:r>
                    </a:p>
                  </a:txBody>
                  <a:tcPr marL="64659" marR="64659" marT="0" marB="0" anchor="ctr"/>
                </a:tc>
              </a:tr>
              <a:tr h="298570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Kedvezményezett</a:t>
                      </a: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 vagy ezek csoportja.</a:t>
                      </a:r>
                    </a:p>
                  </a:txBody>
                  <a:tcPr marL="64659" marR="64659" marT="0" marB="0" anchor="ctr"/>
                </a:tc>
              </a:tr>
              <a:tr h="286269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keretösszege </a:t>
                      </a: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 Mrd </a:t>
                      </a:r>
                      <a:r>
                        <a:rPr 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Ft</a:t>
                      </a:r>
                      <a:endParaRPr lang="hu-HU" sz="12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4659" marR="64659" marT="0" marB="0" anchor="ctr"/>
                </a:tc>
              </a:tr>
              <a:tr h="471757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Meghirdetés </a:t>
                      </a: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tervezett dátuma</a:t>
                      </a: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2016</a:t>
                      </a:r>
                    </a:p>
                  </a:txBody>
                  <a:tcPr marL="64659" marR="64659" marT="0" marB="0" anchor="ctr"/>
                </a:tc>
              </a:tr>
              <a:tr h="597142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Támogatási intenzitás</a:t>
                      </a:r>
                      <a:endParaRPr lang="hu-HU" sz="12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indent="-366713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720725" algn="l"/>
                        </a:tabLst>
                      </a:pPr>
                      <a:r>
                        <a:rPr lang="hu-HU" alt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Elszámolható költségek 100%-a, de összesen legfeljebb 1000 euró/év/termelő összeg,  amely maximum 5 évig adható.</a:t>
                      </a:r>
                    </a:p>
                  </a:txBody>
                  <a:tcPr marL="64659" marR="64659" marT="0" marB="0" anchor="ctr"/>
                </a:tc>
              </a:tr>
              <a:tr h="1116950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Támogatható költségek</a:t>
                      </a:r>
                      <a:endParaRPr lang="hu-HU" sz="12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4659" marR="64659" marT="0" marB="0" anchor="ctr"/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  <a:tabLst/>
                      </a:pPr>
                      <a:r>
                        <a:rPr lang="hu-HU" alt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Adminisztratív költségek, az adott minőségrendszerhez történő csatlakozás  díja, az abban való     részvételből eredő költségek;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720725" algn="l"/>
                        </a:tabLst>
                      </a:pPr>
                      <a:r>
                        <a:rPr lang="hu-HU" alt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minőségrendszerhez kapcsolódó előírásoknak való megfelelést igazoló, előírt vizsgálatok költségei;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720725" algn="l"/>
                        </a:tabLst>
                      </a:pPr>
                      <a:r>
                        <a:rPr lang="hu-HU" altLang="hu-HU" sz="12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minőségrendszernek való megfelelést igazoló ellenőrzések költsége.</a:t>
                      </a:r>
                    </a:p>
                  </a:txBody>
                  <a:tcPr marL="64659" marR="6465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01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0B02A-6F31-4762-8C46-80ED4EC0E05C}" type="slidenum">
              <a:rPr lang="hu-HU" altLang="hu-HU" smtClean="0"/>
              <a:pPr>
                <a:defRPr/>
              </a:pPr>
              <a:t>10</a:t>
            </a:fld>
            <a:endParaRPr lang="hu-HU" alt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349068"/>
              </p:ext>
            </p:extLst>
          </p:nvPr>
        </p:nvGraphicFramePr>
        <p:xfrm>
          <a:off x="107504" y="908720"/>
          <a:ext cx="8856984" cy="5701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60240"/>
                <a:gridCol w="6696744"/>
              </a:tblGrid>
              <a:tr h="7237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címe</a:t>
                      </a: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Minőségrendszerekhez kapcsolódó előállítói, termelői csoportosulások tájékoztatási és promóciós tevékenysége</a:t>
                      </a:r>
                    </a:p>
                  </a:txBody>
                  <a:tcPr marL="66312" marR="66312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22405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Leírás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 csoportosulások minél szélesebb körben megismertethessék a minőségrendszer működését, a minőségjelöléseket, és felhívják a figyelmet a minőségrendszerek keretében előállított termékek megkülönböztető tulajdonságaira más hasonló termékektől</a:t>
                      </a: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Kiváló Magyar Élelmiszer (KMÉ);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Hagyományok – Ízek – Régiók (HÍR);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Nemzeti Parki Termék (NPT)</a:t>
                      </a:r>
                    </a:p>
                  </a:txBody>
                  <a:tcPr marL="66312" marR="66312" marT="0" marB="0" anchor="ctr"/>
                </a:tc>
              </a:tr>
              <a:tr h="164019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Kedvezményezett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Mezőgazdasági termelők csoportosulása, amelyek a 3.1 </a:t>
                      </a:r>
                      <a:r>
                        <a:rPr lang="hu-HU" sz="1400" dirty="0" err="1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alintézkedésben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foglalt valamelyik minőségrendszer követelményeinek megfelelően állítják elő terméküket, és a minőségi rendszerben történő bejegyzési kérelmük az Európai Unióhoz vagy az illetékes nemzeti bírálati eljárásba legalább benyújtásra került.</a:t>
                      </a:r>
                    </a:p>
                  </a:txBody>
                  <a:tcPr marL="66312" marR="66312" marT="0" marB="0" anchor="ctr"/>
                </a:tc>
              </a:tr>
              <a:tr h="51647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Felhívás keretösszege 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2,4 Mrd </a:t>
                      </a: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Ft</a:t>
                      </a:r>
                      <a:endParaRPr lang="hu-HU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</a:tr>
              <a:tr h="68194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Meghirdetés </a:t>
                      </a:r>
                      <a:r>
                        <a:rPr lang="hu-HU" sz="1400" dirty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tervezett dátuma</a:t>
                      </a: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2016</a:t>
                      </a:r>
                      <a:endParaRPr lang="hu-HU" sz="1400" b="1" kern="1200" dirty="0">
                        <a:solidFill>
                          <a:schemeClr val="lt1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</a:tr>
              <a:tr h="44610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u-HU" sz="140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Támogatási</a:t>
                      </a:r>
                      <a:r>
                        <a:rPr lang="hu-HU" sz="1400" baseline="0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intenzitás</a:t>
                      </a:r>
                      <a:endParaRPr lang="hu-HU" sz="1400" dirty="0"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6312" marR="663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hu-HU" sz="1400" b="1" kern="1200" dirty="0" smtClean="0">
                          <a:solidFill>
                            <a:schemeClr val="lt1"/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Elszámolható költségek 70%-a.</a:t>
                      </a:r>
                    </a:p>
                  </a:txBody>
                  <a:tcPr marL="66312" marR="663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494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ím 1"/>
          <p:cNvSpPr>
            <a:spLocks noGrp="1"/>
          </p:cNvSpPr>
          <p:nvPr>
            <p:ph type="title"/>
          </p:nvPr>
        </p:nvSpPr>
        <p:spPr>
          <a:xfrm>
            <a:off x="2411760" y="620688"/>
            <a:ext cx="6553200" cy="864096"/>
          </a:xfrm>
        </p:spPr>
        <p:txBody>
          <a:bodyPr/>
          <a:lstStyle/>
          <a:p>
            <a:r>
              <a:rPr lang="hu-HU" altLang="hu-HU" sz="2000" dirty="0" smtClean="0">
                <a:solidFill>
                  <a:srgbClr val="376092"/>
                </a:solidFill>
              </a:rPr>
              <a:t>Fiatal gazdák támogatási lehetőségei</a:t>
            </a:r>
            <a:endParaRPr lang="hu-HU" altLang="hu-HU" sz="2000" dirty="0">
              <a:solidFill>
                <a:srgbClr val="376092"/>
              </a:solidFill>
            </a:endParaRPr>
          </a:p>
        </p:txBody>
      </p:sp>
      <p:sp>
        <p:nvSpPr>
          <p:cNvPr id="34819" name="Tartalom helye 2"/>
          <p:cNvSpPr>
            <a:spLocks noGrp="1"/>
          </p:cNvSpPr>
          <p:nvPr>
            <p:ph idx="1"/>
          </p:nvPr>
        </p:nvSpPr>
        <p:spPr>
          <a:xfrm>
            <a:off x="1403648" y="1412776"/>
            <a:ext cx="7525147" cy="2664296"/>
          </a:xfrm>
        </p:spPr>
        <p:txBody>
          <a:bodyPr/>
          <a:lstStyle/>
          <a:p>
            <a:pPr marL="0" indent="0">
              <a:buNone/>
            </a:pPr>
            <a:r>
              <a:rPr lang="hu-HU" altLang="hu-HU" sz="1400" b="1" dirty="0">
                <a:solidFill>
                  <a:schemeClr val="tx1"/>
                </a:solidFill>
              </a:rPr>
              <a:t>A fiatal mezőgazdasági termelők számára nyújtott induló </a:t>
            </a:r>
            <a:r>
              <a:rPr lang="hu-HU" altLang="hu-HU" sz="1400" b="1" dirty="0" smtClean="0">
                <a:solidFill>
                  <a:schemeClr val="tx1"/>
                </a:solidFill>
              </a:rPr>
              <a:t>támogatás – </a:t>
            </a:r>
            <a:r>
              <a:rPr lang="hu-HU" altLang="hu-HU" sz="1400" b="1" dirty="0">
                <a:solidFill>
                  <a:schemeClr val="accent6">
                    <a:lumMod val="75000"/>
                  </a:schemeClr>
                </a:solidFill>
              </a:rPr>
              <a:t>Baromfi ágazat is</a:t>
            </a:r>
            <a:r>
              <a:rPr lang="hu-HU" altLang="hu-HU" sz="14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</a:p>
          <a:p>
            <a:pPr marL="0" indent="0">
              <a:buFont typeface="Arial" pitchFamily="34" charset="0"/>
              <a:buNone/>
            </a:pPr>
            <a:r>
              <a:rPr altLang="hu-HU" sz="1400" b="1" u="sng" dirty="0" smtClean="0">
                <a:solidFill>
                  <a:schemeClr val="tx1"/>
                </a:solidFill>
              </a:rPr>
              <a:t>Jogosultsági </a:t>
            </a:r>
            <a:r>
              <a:rPr altLang="hu-HU" sz="1400" b="1" u="sng" dirty="0">
                <a:solidFill>
                  <a:schemeClr val="tx1"/>
                </a:solidFill>
              </a:rPr>
              <a:t>feltételek:</a:t>
            </a:r>
          </a:p>
          <a:p>
            <a:pPr marL="0" indent="0">
              <a:buFont typeface="Wingdings" pitchFamily="2" charset="2"/>
              <a:buChar char="§"/>
            </a:pPr>
            <a:r>
              <a:rPr altLang="hu-HU" sz="1400" dirty="0">
                <a:solidFill>
                  <a:schemeClr val="tx1"/>
                </a:solidFill>
              </a:rPr>
              <a:t> a pályázat benyújtásának idején 40 éves vagy fiatalabb</a:t>
            </a:r>
          </a:p>
          <a:p>
            <a:pPr marL="0" indent="0">
              <a:buFont typeface="Wingdings" pitchFamily="2" charset="2"/>
              <a:buChar char="§"/>
            </a:pPr>
            <a:r>
              <a:rPr altLang="hu-HU" sz="1400" dirty="0">
                <a:solidFill>
                  <a:schemeClr val="tx1"/>
                </a:solidFill>
              </a:rPr>
              <a:t> </a:t>
            </a:r>
            <a:r>
              <a:rPr altLang="hu-HU" sz="1400" dirty="0" smtClean="0">
                <a:solidFill>
                  <a:schemeClr val="tx1"/>
                </a:solidFill>
              </a:rPr>
              <a:t>szakirányú </a:t>
            </a:r>
            <a:r>
              <a:rPr altLang="hu-HU" sz="1400" dirty="0">
                <a:solidFill>
                  <a:schemeClr val="tx1"/>
                </a:solidFill>
              </a:rPr>
              <a:t>végzettség</a:t>
            </a:r>
          </a:p>
          <a:p>
            <a:pPr marL="0" indent="0">
              <a:buFont typeface="Wingdings" pitchFamily="2" charset="2"/>
              <a:buChar char="§"/>
            </a:pPr>
            <a:r>
              <a:rPr altLang="hu-HU" sz="1400" dirty="0">
                <a:solidFill>
                  <a:schemeClr val="tx1"/>
                </a:solidFill>
              </a:rPr>
              <a:t> első ízben kezd gazdálkodni egyéni vállalkozóként, vagy jogi személy esetén </a:t>
            </a:r>
            <a:r>
              <a:rPr altLang="hu-HU" sz="1400" dirty="0" smtClean="0">
                <a:solidFill>
                  <a:schemeClr val="tx1"/>
                </a:solidFill>
              </a:rPr>
              <a:t>annak </a:t>
            </a:r>
            <a:r>
              <a:rPr altLang="hu-HU" sz="1400" dirty="0">
                <a:solidFill>
                  <a:schemeClr val="tx1"/>
                </a:solidFill>
              </a:rPr>
              <a:t>kizárólagos tulajdonosa és ügyvezetője</a:t>
            </a:r>
          </a:p>
          <a:p>
            <a:pPr marL="0" indent="0">
              <a:buFont typeface="Wingdings" pitchFamily="2" charset="2"/>
              <a:buChar char="§"/>
            </a:pPr>
            <a:r>
              <a:rPr altLang="hu-HU" sz="1400" dirty="0">
                <a:solidFill>
                  <a:schemeClr val="tx1"/>
                </a:solidFill>
              </a:rPr>
              <a:t> 6000 és 25000 STÉ közötti </a:t>
            </a:r>
            <a:r>
              <a:rPr altLang="hu-HU" sz="1400" dirty="0" smtClean="0">
                <a:solidFill>
                  <a:schemeClr val="tx1"/>
                </a:solidFill>
              </a:rPr>
              <a:t>meglévő termelési potenciál</a:t>
            </a:r>
          </a:p>
          <a:p>
            <a:pPr marL="0" indent="0">
              <a:buFont typeface="Arial" pitchFamily="34" charset="0"/>
              <a:buNone/>
            </a:pPr>
            <a:r>
              <a:rPr altLang="hu-HU" sz="1400" b="1" u="sng" dirty="0" smtClean="0">
                <a:solidFill>
                  <a:schemeClr val="tx1"/>
                </a:solidFill>
              </a:rPr>
              <a:t>Induló </a:t>
            </a:r>
            <a:r>
              <a:rPr altLang="hu-HU" sz="1400" b="1" u="sng" dirty="0">
                <a:solidFill>
                  <a:schemeClr val="tx1"/>
                </a:solidFill>
              </a:rPr>
              <a:t>támogatás:</a:t>
            </a:r>
            <a:r>
              <a:rPr altLang="hu-HU" sz="1400" b="1" dirty="0">
                <a:solidFill>
                  <a:schemeClr val="tx1"/>
                </a:solidFill>
              </a:rPr>
              <a:t> </a:t>
            </a:r>
            <a:r>
              <a:rPr altLang="hu-HU" sz="1400" dirty="0">
                <a:solidFill>
                  <a:schemeClr val="tx1"/>
                </a:solidFill>
              </a:rPr>
              <a:t>12 millió Ft átalánytámogatás, 5 éves üzleti terv </a:t>
            </a:r>
            <a:r>
              <a:rPr altLang="hu-HU" sz="1400" dirty="0" smtClean="0">
                <a:solidFill>
                  <a:schemeClr val="tx1"/>
                </a:solidFill>
              </a:rPr>
              <a:t>alapján</a:t>
            </a:r>
          </a:p>
          <a:p>
            <a:pPr marL="0" lvl="1" indent="0">
              <a:buFont typeface="Arial" pitchFamily="34" charset="0"/>
              <a:buNone/>
            </a:pPr>
            <a:r>
              <a:rPr altLang="hu-HU" sz="1400" b="1" u="sng" dirty="0" smtClean="0"/>
              <a:t>Támogatási </a:t>
            </a:r>
            <a:r>
              <a:rPr altLang="hu-HU" sz="1400" b="1" u="sng" dirty="0"/>
              <a:t>keret:</a:t>
            </a:r>
            <a:r>
              <a:rPr altLang="hu-HU" sz="1400" b="1" dirty="0"/>
              <a:t> </a:t>
            </a:r>
            <a:r>
              <a:rPr altLang="hu-HU" sz="1400" b="1" dirty="0">
                <a:solidFill>
                  <a:schemeClr val="accent6">
                    <a:lumMod val="75000"/>
                  </a:schemeClr>
                </a:solidFill>
              </a:rPr>
              <a:t>37,7 Mrd Ft</a:t>
            </a:r>
          </a:p>
          <a:p>
            <a:pPr marL="0" indent="0">
              <a:buFont typeface="Arial" pitchFamily="34" charset="0"/>
              <a:buNone/>
            </a:pPr>
            <a:endParaRPr altLang="hu-H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endParaRPr altLang="hu-H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 bwMode="auto">
          <a:xfrm>
            <a:off x="1403648" y="4247364"/>
            <a:ext cx="7368822" cy="24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hu-HU" sz="2000" kern="1200" smtClean="0">
                <a:solidFill>
                  <a:srgbClr val="0F5494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hu-HU" sz="18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hu-HU" sz="1600" kern="12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hu-HU" sz="1400" kern="120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lang="hu-HU" sz="1200" kern="12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hu-HU" sz="1400" b="1" dirty="0" smtClean="0">
                <a:solidFill>
                  <a:prstClr val="black"/>
                </a:solidFill>
              </a:rPr>
              <a:t>+ Célzott beruházási támogatások  - Tematikus alprogram (állattenyésztés, kertészet, víz-gazdálkodás)</a:t>
            </a:r>
          </a:p>
          <a:p>
            <a:pPr marL="0" indent="0">
              <a:buFont typeface="Arial" pitchFamily="34" charset="0"/>
              <a:buNone/>
            </a:pPr>
            <a:r>
              <a:rPr lang="hu-HU" altLang="hu-HU" sz="1400" b="1" u="sng" dirty="0" smtClean="0">
                <a:solidFill>
                  <a:prstClr val="black"/>
                </a:solidFill>
              </a:rPr>
              <a:t>Jogosultsági feltételek:</a:t>
            </a:r>
          </a:p>
          <a:p>
            <a:pPr marL="0" indent="0">
              <a:buFont typeface="Wingdings" pitchFamily="2" charset="2"/>
              <a:buChar char="§"/>
            </a:pPr>
            <a:r>
              <a:rPr lang="hu-HU" altLang="hu-HU" sz="1400" dirty="0" smtClean="0">
                <a:solidFill>
                  <a:prstClr val="black"/>
                </a:solidFill>
              </a:rPr>
              <a:t> a pályázat benyújtásának idején 40 éves vagy fiatalabb</a:t>
            </a:r>
          </a:p>
          <a:p>
            <a:pPr marL="0" indent="0">
              <a:buFont typeface="Wingdings" pitchFamily="2" charset="2"/>
              <a:buChar char="§"/>
            </a:pPr>
            <a:r>
              <a:rPr lang="hu-HU" altLang="hu-HU" sz="1400" dirty="0" smtClean="0">
                <a:solidFill>
                  <a:prstClr val="black"/>
                </a:solidFill>
              </a:rPr>
              <a:t> szakirányú végzettség</a:t>
            </a:r>
          </a:p>
          <a:p>
            <a:pPr marL="0" indent="0">
              <a:buFont typeface="Wingdings" pitchFamily="2" charset="2"/>
              <a:buChar char="§"/>
            </a:pPr>
            <a:r>
              <a:rPr lang="hu-HU" altLang="hu-HU" sz="1400" dirty="0" smtClean="0">
                <a:solidFill>
                  <a:prstClr val="black"/>
                </a:solidFill>
              </a:rPr>
              <a:t> Induló, vagy 5 évnél nem régebben kezdett gazdálkodni</a:t>
            </a:r>
          </a:p>
          <a:p>
            <a:pPr marL="0" indent="0">
              <a:buFont typeface="Arial" pitchFamily="34" charset="0"/>
              <a:buNone/>
            </a:pPr>
            <a:r>
              <a:rPr lang="hu-HU" altLang="hu-HU" sz="1400" dirty="0" smtClean="0">
                <a:solidFill>
                  <a:prstClr val="black"/>
                </a:solidFill>
              </a:rPr>
              <a:t>+ 10 százalékpont támogatási intenzitás</a:t>
            </a:r>
          </a:p>
          <a:p>
            <a:pPr marL="0" indent="0">
              <a:buFont typeface="Arial" pitchFamily="34" charset="0"/>
              <a:buNone/>
            </a:pPr>
            <a:r>
              <a:rPr lang="hu-HU" altLang="hu-HU" sz="1400" dirty="0" smtClean="0">
                <a:solidFill>
                  <a:prstClr val="black"/>
                </a:solidFill>
              </a:rPr>
              <a:t>Egyéb feltételek: lásd „felnőtt” beruházási támogatások</a:t>
            </a:r>
          </a:p>
          <a:p>
            <a:pPr marL="0" indent="0">
              <a:buFont typeface="Arial" pitchFamily="34" charset="0"/>
              <a:buNone/>
            </a:pPr>
            <a:r>
              <a:rPr lang="hu-HU" altLang="hu-HU" sz="1400" b="1" u="sng" dirty="0" smtClean="0">
                <a:solidFill>
                  <a:prstClr val="black"/>
                </a:solidFill>
              </a:rPr>
              <a:t>Támogatási keret</a:t>
            </a:r>
            <a:r>
              <a:rPr lang="hu-HU" altLang="hu-HU" sz="1400" u="sng" dirty="0" smtClean="0">
                <a:solidFill>
                  <a:prstClr val="black"/>
                </a:solidFill>
              </a:rPr>
              <a:t>:</a:t>
            </a:r>
            <a:r>
              <a:rPr lang="hu-HU" altLang="hu-HU" sz="1400" dirty="0" smtClean="0">
                <a:solidFill>
                  <a:prstClr val="black"/>
                </a:solidFill>
              </a:rPr>
              <a:t> </a:t>
            </a:r>
            <a:r>
              <a:rPr lang="hu-HU" altLang="hu-HU" sz="1400" b="1" dirty="0" smtClean="0">
                <a:solidFill>
                  <a:schemeClr val="accent6">
                    <a:lumMod val="75000"/>
                  </a:schemeClr>
                </a:solidFill>
              </a:rPr>
              <a:t>38,8 Mrd Ft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384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611560" y="836712"/>
            <a:ext cx="8229600" cy="576263"/>
          </a:xfrm>
        </p:spPr>
        <p:txBody>
          <a:bodyPr>
            <a:normAutofit fontScale="90000"/>
          </a:bodyPr>
          <a:lstStyle/>
          <a:p>
            <a:r>
              <a:rPr lang="hu-HU" sz="2000" dirty="0">
                <a:solidFill>
                  <a:srgbClr val="376092"/>
                </a:solidFill>
              </a:rPr>
              <a:t>Több munkahelyet a </a:t>
            </a:r>
            <a:r>
              <a:rPr lang="hu-HU" sz="2000" dirty="0" smtClean="0">
                <a:solidFill>
                  <a:srgbClr val="376092"/>
                </a:solidFill>
              </a:rPr>
              <a:t>mezőgazdaságba</a:t>
            </a:r>
            <a:br>
              <a:rPr lang="hu-HU" sz="2000" dirty="0" smtClean="0">
                <a:solidFill>
                  <a:srgbClr val="376092"/>
                </a:solidFill>
              </a:rPr>
            </a:br>
            <a:r>
              <a:rPr lang="hu-HU" sz="2000" dirty="0" smtClean="0">
                <a:solidFill>
                  <a:srgbClr val="376092"/>
                </a:solidFill>
              </a:rPr>
              <a:t>(Földművelésügyi Minisztérium)</a:t>
            </a:r>
            <a:endParaRPr lang="hu-HU" sz="2000" dirty="0">
              <a:solidFill>
                <a:srgbClr val="37609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611560" y="1556793"/>
            <a:ext cx="8229600" cy="2376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1600" b="1" u="sng" dirty="0" smtClean="0">
                <a:latin typeface="Times New Roman" pitchFamily="18" charset="0"/>
                <a:cs typeface="Times New Roman" pitchFamily="18" charset="0"/>
              </a:rPr>
              <a:t>Cél: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 munkaigényes mezőgazdasági ágazatok számára, a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munkahelyek megőrzése és új munkahelyek teremtése.</a:t>
            </a:r>
          </a:p>
          <a:p>
            <a:pPr marL="0" indent="0" algn="just">
              <a:buNone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2020-ig összesen 212 milliárd forint – ebből 180 milliárd forint nemzeti forrás</a:t>
            </a:r>
            <a:r>
              <a:rPr lang="hu-H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- munkahelyteremtést segítő plusztámogatás az </a:t>
            </a:r>
            <a:r>
              <a:rPr lang="hu-HU" sz="1600" b="1" dirty="0" smtClean="0">
                <a:latin typeface="Times New Roman" pitchFamily="18" charset="0"/>
                <a:cs typeface="Times New Roman" pitchFamily="18" charset="0"/>
              </a:rPr>
              <a:t>állattenyésztés (tej, húshasznú szarvasmarha, sertés, baromfi, juh)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javára.</a:t>
            </a:r>
          </a:p>
          <a:p>
            <a:pPr marL="0" indent="0" algn="just">
              <a:buNone/>
            </a:pPr>
            <a:r>
              <a:rPr lang="hu-H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Támogatások főbb csoportjai (baromfiágazatra vonatkozóan)</a:t>
            </a:r>
          </a:p>
          <a:p>
            <a:pPr marL="971550" lvl="1" indent="-514350" algn="just">
              <a:buFont typeface="Calibri" pitchFamily="34" charset="0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állatjóléti támogatások, </a:t>
            </a:r>
          </a:p>
          <a:p>
            <a:pPr marL="971550" lvl="1" indent="-514350" algn="just">
              <a:buFont typeface="Calibri" pitchFamily="34" charset="0"/>
              <a:buAutoNum type="arabicPeriod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az állattenyésztést segítő egyéb nemzeti támogatások.</a:t>
            </a:r>
          </a:p>
        </p:txBody>
      </p:sp>
      <p:sp>
        <p:nvSpPr>
          <p:cNvPr id="4" name="Dia számának helye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1A8972C-FF78-4C41-A9AE-E4FED5D83A00}" type="slidenum">
              <a:rPr lang="hu-H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hu-H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667682"/>
              </p:ext>
            </p:extLst>
          </p:nvPr>
        </p:nvGraphicFramePr>
        <p:xfrm>
          <a:off x="179512" y="4003526"/>
          <a:ext cx="8867775" cy="2561664"/>
        </p:xfrm>
        <a:graphic>
          <a:graphicData uri="http://schemas.openxmlformats.org/drawingml/2006/table">
            <a:tbl>
              <a:tblPr/>
              <a:tblGrid>
                <a:gridCol w="3038475"/>
                <a:gridCol w="1743075"/>
                <a:gridCol w="1243013"/>
                <a:gridCol w="1524000"/>
                <a:gridCol w="1319212"/>
              </a:tblGrid>
              <a:tr h="8824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Megnevezés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millió Ft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millió Ft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Korm. döntés alapján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millió Ft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Többletforrás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millió Ft</a:t>
                      </a:r>
                      <a:endParaRPr kumimoji="0" lang="hu-H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BD97"/>
                    </a:solidFill>
                  </a:tcPr>
                </a:tc>
              </a:tr>
              <a:tr h="33583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Állatjóléti támogatások</a:t>
                      </a:r>
                      <a:endParaRPr kumimoji="0" lang="hu-H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3583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baromfi állatjóléti támogatás: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4 000</a:t>
                      </a:r>
                    </a:p>
                  </a:txBody>
                  <a:tcPr marL="6559" marR="6559" marT="6559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83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Az állattenyésztést segítő egyéb nemzeti támogatások</a:t>
                      </a:r>
                      <a:endParaRPr kumimoji="0" lang="hu-H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3583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állatbetegségek megelőzése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4 500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83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állati hulla elszállítás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</a:p>
                  </a:txBody>
                  <a:tcPr marL="6559" marR="6559" marT="6559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3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/>
          </p:cNvSpPr>
          <p:nvPr/>
        </p:nvSpPr>
        <p:spPr bwMode="auto">
          <a:xfrm>
            <a:off x="398462" y="692696"/>
            <a:ext cx="8347075" cy="86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u-HU" altLang="hu-HU" sz="2400" b="1" i="1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Köszönöm megtisztelő figyelmüket!</a:t>
            </a:r>
          </a:p>
        </p:txBody>
      </p:sp>
      <p:sp>
        <p:nvSpPr>
          <p:cNvPr id="39939" name="Subtitle 2"/>
          <p:cNvSpPr>
            <a:spLocks/>
          </p:cNvSpPr>
          <p:nvPr/>
        </p:nvSpPr>
        <p:spPr bwMode="auto">
          <a:xfrm>
            <a:off x="1979613" y="2420938"/>
            <a:ext cx="518477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pctrs.network.hu/clubblogpicture/1/6/7/_/167716_567169117_bi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11799"/>
            <a:ext cx="19431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www.medicalonline.hu/image/original/21545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79" y="5258767"/>
            <a:ext cx="2404257" cy="13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oyerschicks.com/images/slider1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3" y="2754435"/>
            <a:ext cx="3143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se3.mm.bing.net/th?id=OIP.M3c65452f499637b9d16f09f13300d150o0&amp;pid=15.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259" y="3822946"/>
            <a:ext cx="2560971" cy="13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age.elelmiszer.hu/original/105875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936" y="2122714"/>
            <a:ext cx="3399517" cy="169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m.blog.hu/va/vastagbor/image/2009/02/liba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22" y="4955858"/>
            <a:ext cx="2531010" cy="168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www.haziallat.hu/gondozas/a-tarka-barka-baromfiudvar/1496/2/hus-tojas-tyuk.jp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105" y="1824098"/>
            <a:ext cx="3265437" cy="195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encrypted-tbn0.gstatic.com/images?q=tbn:ANd9GcRdUJo8AGiHeIVTtXZOliDb6v3_C4TQng2li3tQBD97cN8aFXi2_A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274" y="5558853"/>
            <a:ext cx="1533830" cy="102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9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4307</TotalTime>
  <Words>1135</Words>
  <Application>Microsoft Office PowerPoint</Application>
  <PresentationFormat>Diavetítés a képernyőre (4:3 oldalarány)</PresentationFormat>
  <Paragraphs>183</Paragraphs>
  <Slides>13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4</vt:i4>
      </vt:variant>
      <vt:variant>
        <vt:lpstr>Diacímek</vt:lpstr>
      </vt:variant>
      <vt:variant>
        <vt:i4>13</vt:i4>
      </vt:variant>
    </vt:vector>
  </HeadingPairs>
  <TitlesOfParts>
    <vt:vector size="24" baseType="lpstr">
      <vt:lpstr>Arial Unicode MS</vt:lpstr>
      <vt:lpstr>Arial</vt:lpstr>
      <vt:lpstr>Calibri</vt:lpstr>
      <vt:lpstr>Symbol</vt:lpstr>
      <vt:lpstr>Times New Roman</vt:lpstr>
      <vt:lpstr>Verdana</vt:lpstr>
      <vt:lpstr>Wingdings</vt:lpstr>
      <vt:lpstr>Office-téma</vt:lpstr>
      <vt:lpstr>2_Office-téma</vt:lpstr>
      <vt:lpstr>4_Office-téma</vt:lpstr>
      <vt:lpstr>6_Office-téma</vt:lpstr>
      <vt:lpstr>Vidékfejlesztési Program 2014-2020 - a baromfiágazat támogatásai</vt:lpstr>
      <vt:lpstr>Az agrár-vidékfejlesztési támogatások új rendszere  (alkalmazva mind a KAP I-ben a degressziót, mind a KAP II-ből az átcsoportosítást)</vt:lpstr>
      <vt:lpstr>Célkitűzések és főbb változások</vt:lpstr>
      <vt:lpstr>VP források megoszlása</vt:lpstr>
      <vt:lpstr>Pályázati felhívás</vt:lpstr>
      <vt:lpstr>PowerPoint bemutató</vt:lpstr>
      <vt:lpstr>PowerPoint bemutató</vt:lpstr>
      <vt:lpstr>PowerPoint bemutató</vt:lpstr>
      <vt:lpstr>PowerPoint bemutató</vt:lpstr>
      <vt:lpstr>PowerPoint bemutató</vt:lpstr>
      <vt:lpstr>Fiatal gazdák támogatási lehetőségei</vt:lpstr>
      <vt:lpstr>Több munkahelyet a mezőgazdaságba (Földművelésügyi Minisztérium)</vt:lpstr>
      <vt:lpstr>PowerPoint bemutató</vt:lpstr>
    </vt:vector>
  </TitlesOfParts>
  <Company>KD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Balogh Attila</dc:creator>
  <cp:lastModifiedBy>Molnár Györgyi</cp:lastModifiedBy>
  <cp:revision>366</cp:revision>
  <cp:lastPrinted>2015-03-09T15:32:10Z</cp:lastPrinted>
  <dcterms:created xsi:type="dcterms:W3CDTF">2014-09-15T07:33:28Z</dcterms:created>
  <dcterms:modified xsi:type="dcterms:W3CDTF">2015-10-08T19:44:02Z</dcterms:modified>
</cp:coreProperties>
</file>